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9"/>
  </p:notesMasterIdLst>
  <p:sldIdLst>
    <p:sldId id="257" r:id="rId2"/>
    <p:sldId id="337" r:id="rId3"/>
    <p:sldId id="366" r:id="rId4"/>
    <p:sldId id="367" r:id="rId5"/>
    <p:sldId id="368" r:id="rId6"/>
    <p:sldId id="435" r:id="rId7"/>
    <p:sldId id="445" r:id="rId8"/>
    <p:sldId id="455" r:id="rId9"/>
    <p:sldId id="465" r:id="rId10"/>
    <p:sldId id="369" r:id="rId11"/>
    <p:sldId id="412" r:id="rId12"/>
    <p:sldId id="420" r:id="rId13"/>
    <p:sldId id="425" r:id="rId14"/>
    <p:sldId id="430" r:id="rId15"/>
    <p:sldId id="409" r:id="rId16"/>
    <p:sldId id="416" r:id="rId17"/>
    <p:sldId id="473" r:id="rId1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006600"/>
    <a:srgbClr val="FFFF99"/>
    <a:srgbClr val="FFCCFF"/>
    <a:srgbClr val="CCFFCC"/>
    <a:srgbClr val="FF99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82"/>
        <p:guide pos="28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Ro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5C0C5C1-FBD4-4B5E-847E-5E046DF14310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5159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7FD84-F690-4EC9-B50C-EB1042F79625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497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25F8DE-80F9-4901-AEFB-F8D0C95B5944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963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FD999-F4BC-4792-BD6A-2D4AAFE5743F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92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CB846A-C267-40CF-B209-4A55073AD163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793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590C1-B50E-45CB-96EB-E1A96B79BA74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733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5F5C04-EC42-4CE6-843B-528FDEE83FC4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348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E65584-D470-4B34-A848-87696FD6FE05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79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8A0A3-EAEE-42BD-B2A0-38908734D52F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3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024E6A-66E6-4F35-A67E-08B20309FDED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037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6EF89-C0AE-4F96-8F9F-D8781DCD234F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883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59186-A3FE-4C86-93C8-8D442D0FD5EA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129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AA15AC4-5179-4737-B450-6424D3E9548B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26446;&#27427;&#24742;\Desktop\&#35838;&#20214;&#21548;&#21147;\&#20843;&#24180;&#32423;&#33521;&#35821;&#21548;&#21147;\Unit%205%20Do%20you%20want%20to%20watch%20a%20game%20show.&#38899;&#39057;&#32032;&#26448;\Section%20A%202a.mp3" TargetMode="Externa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26446;&#27427;&#24742;\Desktop\&#35838;&#20214;&#21548;&#21147;\&#20843;&#24180;&#32423;&#33521;&#35821;&#21548;&#21147;\Unit%205%20Do%20you%20want%20to%20watch%20a%20game%20show.&#38899;&#39057;&#32032;&#26448;\Section%20A%202b.mp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107950" y="692150"/>
            <a:ext cx="9107488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Unit  </a:t>
            </a:r>
            <a:r>
              <a:rPr lang="zh-CN" alt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5</a:t>
            </a:r>
            <a:endParaRPr lang="en-US" sz="40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US" sz="36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Do you want to watch a  game show?</a:t>
            </a:r>
            <a:r>
              <a:rPr lang="en-US" sz="36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Section  A(</a:t>
            </a:r>
            <a:r>
              <a:rPr lang="zh-CN" altLang="en-US" sz="32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2</a:t>
            </a:r>
            <a:r>
              <a:rPr lang="en-US" sz="32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a-2</a:t>
            </a:r>
            <a:r>
              <a:rPr lang="zh-CN" altLang="en-US" sz="32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d</a:t>
            </a:r>
            <a:r>
              <a:rPr lang="en-US" sz="3200" b="1">
                <a:solidFill>
                  <a:srgbClr val="990000"/>
                </a:solidFill>
                <a:latin typeface="Arial Black" pitchFamily="34" charset="0"/>
              </a:rPr>
              <a:t> )</a:t>
            </a:r>
          </a:p>
          <a:p>
            <a:pPr algn="ctr">
              <a:spcBef>
                <a:spcPct val="50000"/>
              </a:spcBef>
            </a:pPr>
            <a:endParaRPr lang="en-US" sz="3200" b="1">
              <a:solidFill>
                <a:srgbClr val="990000"/>
              </a:solidFill>
              <a:latin typeface="Arial Black" pitchFamily="34" charset="0"/>
            </a:endParaRPr>
          </a:p>
        </p:txBody>
      </p:sp>
      <p:pic>
        <p:nvPicPr>
          <p:cNvPr id="3075" name="Picture 3" descr="3760_400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125" y="3286125"/>
            <a:ext cx="4824413" cy="338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圆角矩形标注 4"/>
          <p:cNvSpPr>
            <a:spLocks noChangeArrowheads="1"/>
          </p:cNvSpPr>
          <p:nvPr/>
        </p:nvSpPr>
        <p:spPr bwMode="auto">
          <a:xfrm>
            <a:off x="179388" y="549275"/>
            <a:ext cx="3529012" cy="1439863"/>
          </a:xfrm>
          <a:prstGeom prst="wedgeRoundRectCallout">
            <a:avLst>
              <a:gd name="adj1" fmla="val 33356"/>
              <a:gd name="adj2" fmla="val 72162"/>
              <a:gd name="adj3" fmla="val 16667"/>
            </a:avLst>
          </a:prstGeom>
          <a:solidFill>
            <a:srgbClr val="3399FF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3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 you want to watch game shows? </a:t>
            </a:r>
            <a:endParaRPr lang="zh-CN" altLang="en-US" sz="36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圆角矩形标注 5"/>
          <p:cNvSpPr>
            <a:spLocks noChangeArrowheads="1"/>
          </p:cNvSpPr>
          <p:nvPr/>
        </p:nvSpPr>
        <p:spPr bwMode="auto">
          <a:xfrm>
            <a:off x="4414838" y="404813"/>
            <a:ext cx="4549775" cy="2016125"/>
          </a:xfrm>
          <a:prstGeom prst="wedgeRoundRectCallout">
            <a:avLst>
              <a:gd name="adj1" fmla="val -27495"/>
              <a:gd name="adj2" fmla="val 66694"/>
              <a:gd name="adj3" fmla="val 16667"/>
            </a:avLst>
          </a:prstGeom>
          <a:solidFill>
            <a:srgbClr val="FFCC00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Yes. I like watching game shows. I watch them three times a week. </a:t>
            </a:r>
            <a:endParaRPr lang="zh-CN" altLang="en-US" sz="3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2" name="圆角矩形标注 6"/>
          <p:cNvSpPr>
            <a:spLocks noChangeArrowheads="1"/>
          </p:cNvSpPr>
          <p:nvPr/>
        </p:nvSpPr>
        <p:spPr bwMode="auto">
          <a:xfrm>
            <a:off x="922338" y="5373688"/>
            <a:ext cx="2138362" cy="700087"/>
          </a:xfrm>
          <a:prstGeom prst="wedgeRoundRectCallout">
            <a:avLst>
              <a:gd name="adj1" fmla="val 9167"/>
              <a:gd name="adj2" fmla="val -91722"/>
              <a:gd name="adj3" fmla="val 16667"/>
            </a:avLst>
          </a:prstGeom>
          <a:solidFill>
            <a:srgbClr val="3399FF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3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Why?</a:t>
            </a:r>
            <a:endParaRPr lang="zh-CN" altLang="en-US" sz="36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3" name="圆角矩形标注 7"/>
          <p:cNvSpPr>
            <a:spLocks noChangeArrowheads="1"/>
          </p:cNvSpPr>
          <p:nvPr/>
        </p:nvSpPr>
        <p:spPr bwMode="auto">
          <a:xfrm>
            <a:off x="3997325" y="5373688"/>
            <a:ext cx="4895850" cy="1296987"/>
          </a:xfrm>
          <a:prstGeom prst="wedgeRoundRectCallout">
            <a:avLst>
              <a:gd name="adj1" fmla="val -15171"/>
              <a:gd name="adj2" fmla="val -82306"/>
              <a:gd name="adj3" fmla="val 16667"/>
            </a:avLst>
          </a:prstGeom>
          <a:solidFill>
            <a:srgbClr val="FFCC00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Because I</a:t>
            </a:r>
            <a:r>
              <a:rPr lang="zh-CN" altLang="en-US" sz="3600" b="1">
                <a:latin typeface="Times New Roman" pitchFamily="18" charset="0"/>
              </a:rPr>
              <a:t> think they are more educational.</a:t>
            </a:r>
            <a:endParaRPr lang="zh-CN" altLang="en-US" sz="36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4" name="Picture 8" descr="http://t3.baidu.com/it/u=3210768007,1373869163&amp;fm=23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401888"/>
            <a:ext cx="2901950" cy="253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10" descr="http://t3.baidu.com/it/u=1362291912,2090374994&amp;fm=11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854325"/>
            <a:ext cx="2119313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07950" y="-61913"/>
            <a:ext cx="1214438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/>
              <a:t>eg:</a:t>
            </a:r>
          </a:p>
        </p:txBody>
      </p:sp>
    </p:spTree>
  </p:cSld>
  <p:clrMapOvr>
    <a:masterClrMapping/>
  </p:clrMapOvr>
  <p:transition>
    <p:zoom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"/>
          <p:cNvSpPr txBox="1">
            <a:spLocks noChangeArrowheads="1"/>
          </p:cNvSpPr>
          <p:nvPr/>
        </p:nvSpPr>
        <p:spPr bwMode="auto">
          <a:xfrm>
            <a:off x="36513" y="2133600"/>
            <a:ext cx="4967287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42950" indent="-7429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230000"/>
              </a:lnSpc>
            </a:pPr>
            <a:r>
              <a:rPr lang="en-US" sz="3600" b="1"/>
              <a:t>Grace </a:t>
            </a:r>
          </a:p>
          <a:p>
            <a:pPr>
              <a:lnSpc>
                <a:spcPct val="230000"/>
              </a:lnSpc>
            </a:pPr>
            <a:r>
              <a:rPr lang="en-US" sz="3600" b="1"/>
              <a:t>Sarah</a:t>
            </a:r>
          </a:p>
          <a:p>
            <a:pPr>
              <a:lnSpc>
                <a:spcPct val="230000"/>
              </a:lnSpc>
            </a:pPr>
            <a:r>
              <a:rPr lang="zh-CN" altLang="en-US" sz="3600" b="1"/>
              <a:t>Sarah</a:t>
            </a:r>
            <a:r>
              <a:rPr lang="en-US" sz="3600" b="1"/>
              <a:t>’s classmates</a:t>
            </a:r>
          </a:p>
        </p:txBody>
      </p:sp>
      <p:sp>
        <p:nvSpPr>
          <p:cNvPr id="13315" name="Oval 2"/>
          <p:cNvSpPr>
            <a:spLocks noChangeArrowheads="1"/>
          </p:cNvSpPr>
          <p:nvPr/>
        </p:nvSpPr>
        <p:spPr bwMode="auto">
          <a:xfrm>
            <a:off x="971550" y="1384300"/>
            <a:ext cx="936625" cy="892175"/>
          </a:xfrm>
          <a:prstGeom prst="ellipse">
            <a:avLst/>
          </a:prstGeom>
          <a:solidFill>
            <a:srgbClr val="FFFF00"/>
          </a:solidFill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/>
              <a:t>2d</a:t>
            </a:r>
          </a:p>
        </p:txBody>
      </p:sp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2339975" y="188913"/>
            <a:ext cx="6624638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0000FF"/>
                </a:solidFill>
              </a:rPr>
              <a:t>Read the conversation and match the persons with </a:t>
            </a:r>
            <a:r>
              <a:rPr lang="en-US" sz="3600" b="1">
                <a:solidFill>
                  <a:srgbClr val="FF0000"/>
                </a:solidFill>
              </a:rPr>
              <a:t>their favourite shows.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932363" y="3644900"/>
            <a:ext cx="27352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0000FF"/>
                </a:solidFill>
              </a:rPr>
              <a:t>soap operas</a:t>
            </a:r>
          </a:p>
        </p:txBody>
      </p:sp>
      <p:sp>
        <p:nvSpPr>
          <p:cNvPr id="13318" name="Text Box 5"/>
          <p:cNvSpPr txBox="1">
            <a:spLocks noChangeArrowheads="1"/>
          </p:cNvSpPr>
          <p:nvPr/>
        </p:nvSpPr>
        <p:spPr bwMode="auto">
          <a:xfrm>
            <a:off x="4859338" y="1989138"/>
            <a:ext cx="406876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0000FF"/>
                </a:solidFill>
              </a:rPr>
              <a:t>game shows and sports shows</a:t>
            </a:r>
          </a:p>
        </p:txBody>
      </p:sp>
      <p:sp>
        <p:nvSpPr>
          <p:cNvPr id="13319" name="Text Box 5"/>
          <p:cNvSpPr txBox="1">
            <a:spLocks noChangeArrowheads="1"/>
          </p:cNvSpPr>
          <p:nvPr/>
        </p:nvSpPr>
        <p:spPr bwMode="auto">
          <a:xfrm>
            <a:off x="5076825" y="5013325"/>
            <a:ext cx="27368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0000FF"/>
                </a:solidFill>
              </a:rPr>
              <a:t>news and talk shows</a:t>
            </a:r>
          </a:p>
        </p:txBody>
      </p:sp>
      <p:cxnSp>
        <p:nvCxnSpPr>
          <p:cNvPr id="13320" name="直接连接符 9"/>
          <p:cNvCxnSpPr>
            <a:cxnSpLocks noChangeShapeType="1"/>
          </p:cNvCxnSpPr>
          <p:nvPr/>
        </p:nvCxnSpPr>
        <p:spPr bwMode="auto">
          <a:xfrm flipV="1">
            <a:off x="2339975" y="2781300"/>
            <a:ext cx="2519363" cy="2663825"/>
          </a:xfrm>
          <a:prstGeom prst="line">
            <a:avLst/>
          </a:prstGeom>
          <a:noFill/>
          <a:ln w="38100" cmpd="sng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21" name="直接连接符 10"/>
          <p:cNvCxnSpPr>
            <a:cxnSpLocks noChangeShapeType="1"/>
          </p:cNvCxnSpPr>
          <p:nvPr/>
        </p:nvCxnSpPr>
        <p:spPr bwMode="auto">
          <a:xfrm>
            <a:off x="1692275" y="4437063"/>
            <a:ext cx="3384550" cy="1008062"/>
          </a:xfrm>
          <a:prstGeom prst="line">
            <a:avLst/>
          </a:prstGeom>
          <a:noFill/>
          <a:ln w="38100" cmpd="sng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22" name="直接连接符 11"/>
          <p:cNvCxnSpPr>
            <a:cxnSpLocks noChangeShapeType="1"/>
          </p:cNvCxnSpPr>
          <p:nvPr/>
        </p:nvCxnSpPr>
        <p:spPr bwMode="auto">
          <a:xfrm>
            <a:off x="1763713" y="3141663"/>
            <a:ext cx="3168650" cy="863600"/>
          </a:xfrm>
          <a:prstGeom prst="line">
            <a:avLst/>
          </a:prstGeom>
          <a:noFill/>
          <a:ln w="38100" cmpd="sng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3323" name="Picture 11" descr="rading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2268538" cy="126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179388" y="1052513"/>
            <a:ext cx="6084887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3600" b="1"/>
              <a:t>1.</a:t>
            </a:r>
            <a:r>
              <a:rPr lang="en-US" sz="3600" b="1">
                <a:solidFill>
                  <a:srgbClr val="FF0000"/>
                </a:solidFill>
              </a:rPr>
              <a:t> discussion  </a:t>
            </a:r>
            <a:r>
              <a:rPr lang="en-US" sz="3600" b="1" i="1">
                <a:solidFill>
                  <a:srgbClr val="FF0000"/>
                </a:solidFill>
              </a:rPr>
              <a:t>n</a:t>
            </a:r>
            <a:r>
              <a:rPr lang="en-US" sz="3600" b="1">
                <a:solidFill>
                  <a:srgbClr val="FF0000"/>
                </a:solidFill>
              </a:rPr>
              <a:t>. </a:t>
            </a:r>
            <a:r>
              <a:rPr lang="zh-CN" altLang="en-US" sz="3600" b="1">
                <a:solidFill>
                  <a:srgbClr val="FF0000"/>
                </a:solidFill>
              </a:rPr>
              <a:t>讨论</a:t>
            </a:r>
            <a:r>
              <a:rPr lang="en-US" sz="3600" b="1">
                <a:solidFill>
                  <a:srgbClr val="FF0000"/>
                </a:solidFill>
              </a:rPr>
              <a:t>; </a:t>
            </a:r>
            <a:r>
              <a:rPr lang="zh-CN" altLang="en-US" sz="3600" b="1">
                <a:solidFill>
                  <a:srgbClr val="FF0000"/>
                </a:solidFill>
              </a:rPr>
              <a:t>商量</a:t>
            </a:r>
            <a:endParaRPr lang="zh-CN" altLang="en-US" sz="3600"/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0" y="1774825"/>
            <a:ext cx="8966200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3600" b="1">
                <a:solidFill>
                  <a:srgbClr val="0000FF"/>
                </a:solidFill>
              </a:rPr>
              <a:t>动词 </a:t>
            </a:r>
            <a:r>
              <a:rPr lang="en-US" sz="3600" b="1">
                <a:solidFill>
                  <a:srgbClr val="0000FF"/>
                </a:solidFill>
              </a:rPr>
              <a:t>discuss (</a:t>
            </a:r>
            <a:r>
              <a:rPr lang="zh-CN" altLang="en-US" sz="3600" b="1">
                <a:solidFill>
                  <a:srgbClr val="0000FF"/>
                </a:solidFill>
              </a:rPr>
              <a:t>讨论</a:t>
            </a:r>
            <a:r>
              <a:rPr lang="en-US" sz="3600" b="1">
                <a:solidFill>
                  <a:srgbClr val="0000FF"/>
                </a:solidFill>
              </a:rPr>
              <a:t>) +</a:t>
            </a:r>
            <a:r>
              <a:rPr lang="en-US" sz="3600" b="1">
                <a:solidFill>
                  <a:srgbClr val="3333FF"/>
                </a:solidFill>
              </a:rPr>
              <a:t> </a:t>
            </a:r>
            <a:r>
              <a:rPr lang="en-US" sz="3600" b="1">
                <a:solidFill>
                  <a:srgbClr val="FF0000"/>
                </a:solidFill>
              </a:rPr>
              <a:t>ion</a:t>
            </a:r>
            <a:r>
              <a:rPr lang="en-US" sz="3600" b="1">
                <a:solidFill>
                  <a:srgbClr val="0000FF"/>
                </a:solidFill>
                <a:latin typeface="宋体" pitchFamily="2" charset="-122"/>
              </a:rPr>
              <a:t>→</a:t>
            </a:r>
            <a:r>
              <a:rPr lang="en-US" sz="3600" b="1">
                <a:solidFill>
                  <a:srgbClr val="0000FF"/>
                </a:solidFill>
              </a:rPr>
              <a:t> discuss</a:t>
            </a:r>
            <a:r>
              <a:rPr lang="en-US" sz="3600" b="1">
                <a:solidFill>
                  <a:srgbClr val="FF0000"/>
                </a:solidFill>
              </a:rPr>
              <a:t>ion</a:t>
            </a:r>
          </a:p>
        </p:txBody>
      </p:sp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34925" y="2420938"/>
            <a:ext cx="9109075" cy="190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3600" b="1"/>
              <a:t>e.g.</a:t>
            </a:r>
            <a:r>
              <a:rPr lang="zh-CN" altLang="en-US" sz="3600" b="1"/>
              <a:t>（1）</a:t>
            </a:r>
            <a:r>
              <a:rPr lang="en-US" sz="3600" b="1"/>
              <a:t>Let’s </a:t>
            </a:r>
            <a:r>
              <a:rPr lang="en-US" sz="3600" b="1">
                <a:solidFill>
                  <a:srgbClr val="0000FF"/>
                </a:solidFill>
              </a:rPr>
              <a:t>discuss </a:t>
            </a:r>
            <a:r>
              <a:rPr lang="en-US" sz="3600" b="1"/>
              <a:t>who is the best </a:t>
            </a:r>
            <a:r>
              <a:rPr lang="zh-CN" altLang="en-US" sz="3600" b="1"/>
              <a:t> </a:t>
            </a:r>
          </a:p>
          <a:p>
            <a:pPr>
              <a:lnSpc>
                <a:spcPct val="110000"/>
              </a:lnSpc>
            </a:pPr>
            <a:r>
              <a:rPr lang="zh-CN" altLang="en-US" sz="3600" b="1"/>
              <a:t>                </a:t>
            </a:r>
            <a:r>
              <a:rPr lang="en-US" sz="3600" b="1"/>
              <a:t>performer.                                                                </a:t>
            </a:r>
            <a:r>
              <a:rPr lang="zh-CN" altLang="en-US" sz="3600" b="1"/>
              <a:t>  </a:t>
            </a:r>
          </a:p>
          <a:p>
            <a:pPr>
              <a:lnSpc>
                <a:spcPct val="110000"/>
              </a:lnSpc>
            </a:pPr>
            <a:r>
              <a:rPr lang="zh-CN" altLang="en-US" sz="3600" b="1"/>
              <a:t>              让我们讨论一下谁是最好的表演者。</a:t>
            </a:r>
          </a:p>
        </p:txBody>
      </p:sp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-7938" y="4365625"/>
            <a:ext cx="9115426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3600" b="1"/>
              <a:t>（2）</a:t>
            </a:r>
            <a:r>
              <a:rPr lang="en-US" sz="3600" b="1"/>
              <a:t>Did you have a </a:t>
            </a:r>
            <a:r>
              <a:rPr lang="en-US" sz="3600" b="1">
                <a:solidFill>
                  <a:srgbClr val="FF0000"/>
                </a:solidFill>
              </a:rPr>
              <a:t>discuss</a:t>
            </a:r>
            <a:r>
              <a:rPr lang="en-US" sz="3600" b="1">
                <a:solidFill>
                  <a:srgbClr val="0000FF"/>
                </a:solidFill>
              </a:rPr>
              <a:t>ion</a:t>
            </a:r>
            <a:r>
              <a:rPr lang="en-US" sz="3600" b="1"/>
              <a:t> about </a:t>
            </a:r>
            <a:r>
              <a:rPr lang="zh-CN" altLang="en-US" sz="3600" b="1"/>
              <a:t> </a:t>
            </a:r>
          </a:p>
          <a:p>
            <a:pPr>
              <a:lnSpc>
                <a:spcPct val="110000"/>
              </a:lnSpc>
            </a:pPr>
            <a:r>
              <a:rPr lang="zh-CN" altLang="en-US" sz="3600" b="1"/>
              <a:t>         </a:t>
            </a:r>
            <a:r>
              <a:rPr lang="en-US" sz="3600" b="1"/>
              <a:t>the food and drinks?</a:t>
            </a:r>
          </a:p>
          <a:p>
            <a:pPr>
              <a:lnSpc>
                <a:spcPct val="110000"/>
              </a:lnSpc>
            </a:pPr>
            <a:r>
              <a:rPr lang="zh-CN" altLang="en-US" sz="3600" b="1"/>
              <a:t>         他们讨论过食物和饮料的事了吗？</a:t>
            </a:r>
            <a:r>
              <a:rPr lang="en-US" sz="3600" b="1"/>
              <a:t> </a:t>
            </a:r>
            <a:endParaRPr lang="zh-CN" altLang="en-US" sz="3600" b="1"/>
          </a:p>
        </p:txBody>
      </p:sp>
      <p:sp>
        <p:nvSpPr>
          <p:cNvPr id="14342" name="WordArt 6"/>
          <p:cNvSpPr>
            <a:spLocks noChangeArrowheads="1" noChangeShapeType="1"/>
          </p:cNvSpPr>
          <p:nvPr/>
        </p:nvSpPr>
        <p:spPr bwMode="auto">
          <a:xfrm>
            <a:off x="323850" y="115888"/>
            <a:ext cx="3024188" cy="9366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sz="3600" b="1">
                <a:ln w="9525" cmpd="sng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5000"/>
                    </a:srgbClr>
                  </a:outerShdw>
                </a:effectLst>
                <a:latin typeface="Arial"/>
                <a:cs typeface="Arial"/>
              </a:rPr>
              <a:t>2d Explanation</a:t>
            </a:r>
            <a:endParaRPr lang="zh-CN" altLang="en-US" sz="3600" b="1">
              <a:ln w="9525" cmpd="sng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5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39" grpId="0" autoUpdateAnimBg="0"/>
      <p:bldP spid="14340" grpId="0" autoUpdateAnimBg="0"/>
      <p:bldP spid="14341" grpId="0" autoUpdateAnimBg="0"/>
      <p:bldP spid="1434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215900" y="85725"/>
            <a:ext cx="5364163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/>
              <a:t>2.</a:t>
            </a:r>
            <a:r>
              <a:rPr lang="en-US" sz="3600" b="1">
                <a:solidFill>
                  <a:srgbClr val="FF0000"/>
                </a:solidFill>
              </a:rPr>
              <a:t> stand  </a:t>
            </a:r>
            <a:r>
              <a:rPr lang="en-US" sz="3600" b="1" i="1">
                <a:solidFill>
                  <a:srgbClr val="FF0000"/>
                </a:solidFill>
              </a:rPr>
              <a:t>v</a:t>
            </a:r>
            <a:r>
              <a:rPr lang="en-US" sz="3600" b="1">
                <a:solidFill>
                  <a:srgbClr val="FF0000"/>
                </a:solidFill>
              </a:rPr>
              <a:t>. </a:t>
            </a:r>
            <a:r>
              <a:rPr lang="zh-CN" altLang="en-US" sz="3600" b="1">
                <a:solidFill>
                  <a:srgbClr val="FF0000"/>
                </a:solidFill>
              </a:rPr>
              <a:t>忍受</a:t>
            </a:r>
            <a:r>
              <a:rPr lang="en-US" sz="3600" b="1">
                <a:solidFill>
                  <a:srgbClr val="FF0000"/>
                </a:solidFill>
              </a:rPr>
              <a:t>; </a:t>
            </a:r>
            <a:r>
              <a:rPr lang="zh-CN" altLang="en-US" sz="3600" b="1">
                <a:solidFill>
                  <a:srgbClr val="FF0000"/>
                </a:solidFill>
              </a:rPr>
              <a:t>站立</a:t>
            </a:r>
            <a:endParaRPr lang="zh-CN" altLang="en-US" sz="3600"/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07950" y="650875"/>
            <a:ext cx="9037638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/>
              <a:t>e.g. </a:t>
            </a:r>
            <a:r>
              <a:rPr lang="zh-CN" altLang="en-US" sz="3600" b="1"/>
              <a:t>（1）</a:t>
            </a:r>
            <a:r>
              <a:rPr lang="en-US" sz="3600" b="1"/>
              <a:t>Li Fei can </a:t>
            </a:r>
            <a:r>
              <a:rPr lang="en-US" sz="3600" b="1">
                <a:solidFill>
                  <a:srgbClr val="FF0000"/>
                </a:solidFill>
              </a:rPr>
              <a:t>stand</a:t>
            </a:r>
            <a:r>
              <a:rPr lang="en-US" sz="3600" b="1">
                <a:solidFill>
                  <a:srgbClr val="C00000"/>
                </a:solidFill>
              </a:rPr>
              <a:t> </a:t>
            </a:r>
            <a:r>
              <a:rPr lang="en-US" sz="3600" b="1"/>
              <a:t>on his head.  </a:t>
            </a:r>
          </a:p>
          <a:p>
            <a:pPr>
              <a:lnSpc>
                <a:spcPct val="120000"/>
              </a:lnSpc>
            </a:pPr>
            <a:r>
              <a:rPr lang="zh-CN" altLang="en-US" sz="3600" b="1"/>
              <a:t>                      李飞会倒立。</a:t>
            </a:r>
            <a:r>
              <a:rPr lang="en-US" sz="3600" b="1"/>
              <a:t> </a:t>
            </a:r>
            <a:endParaRPr lang="zh-CN" altLang="en-US" sz="3600" b="1"/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179388" y="3068638"/>
            <a:ext cx="6408737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42950" indent="-7429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/>
              <a:t>3.</a:t>
            </a:r>
            <a:r>
              <a:rPr lang="en-US" sz="3600" b="1">
                <a:solidFill>
                  <a:srgbClr val="C00000"/>
                </a:solidFill>
              </a:rPr>
              <a:t> </a:t>
            </a:r>
            <a:r>
              <a:rPr lang="en-US" sz="3600" b="1">
                <a:solidFill>
                  <a:srgbClr val="FF0000"/>
                </a:solidFill>
              </a:rPr>
              <a:t>happen </a:t>
            </a:r>
            <a:r>
              <a:rPr lang="en-US" sz="3600" b="1" i="1">
                <a:solidFill>
                  <a:srgbClr val="FF0000"/>
                </a:solidFill>
              </a:rPr>
              <a:t>v</a:t>
            </a:r>
            <a:r>
              <a:rPr lang="en-US" sz="3600" b="1">
                <a:solidFill>
                  <a:srgbClr val="FF0000"/>
                </a:solidFill>
              </a:rPr>
              <a:t>. </a:t>
            </a:r>
            <a:r>
              <a:rPr lang="zh-CN" altLang="en-US" sz="3600" b="1">
                <a:solidFill>
                  <a:srgbClr val="FF0000"/>
                </a:solidFill>
              </a:rPr>
              <a:t>发生</a:t>
            </a:r>
            <a:r>
              <a:rPr lang="en-US" sz="3600" b="1">
                <a:solidFill>
                  <a:srgbClr val="FF0000"/>
                </a:solidFill>
              </a:rPr>
              <a:t>; </a:t>
            </a:r>
            <a:r>
              <a:rPr lang="zh-CN" altLang="en-US" sz="3600" b="1">
                <a:solidFill>
                  <a:srgbClr val="FF0000"/>
                </a:solidFill>
              </a:rPr>
              <a:t>出现</a:t>
            </a:r>
            <a:endParaRPr lang="en-US" sz="3600" b="1">
              <a:solidFill>
                <a:srgbClr val="FF0000"/>
              </a:solidFill>
            </a:endParaRPr>
          </a:p>
        </p:txBody>
      </p:sp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0" y="1844675"/>
            <a:ext cx="9144000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600" b="1"/>
              <a:t>（2）</a:t>
            </a:r>
            <a:r>
              <a:rPr lang="en-US" sz="3600" b="1"/>
              <a:t>My aunt can’t </a:t>
            </a:r>
            <a:r>
              <a:rPr lang="en-US" sz="3600" b="1">
                <a:solidFill>
                  <a:srgbClr val="FF0000"/>
                </a:solidFill>
              </a:rPr>
              <a:t>stand</a:t>
            </a:r>
            <a:r>
              <a:rPr lang="en-US" sz="3600" b="1"/>
              <a:t> soap operas. </a:t>
            </a:r>
          </a:p>
          <a:p>
            <a:pPr>
              <a:lnSpc>
                <a:spcPct val="120000"/>
              </a:lnSpc>
            </a:pPr>
            <a:r>
              <a:rPr lang="zh-CN" altLang="en-US" sz="3600" b="1"/>
              <a:t>               我姑姑不能忍受肥皂剧。</a:t>
            </a:r>
          </a:p>
        </p:txBody>
      </p:sp>
      <p:sp>
        <p:nvSpPr>
          <p:cNvPr id="15366" name="TextBox 5"/>
          <p:cNvSpPr txBox="1">
            <a:spLocks noChangeArrowheads="1"/>
          </p:cNvSpPr>
          <p:nvPr/>
        </p:nvSpPr>
        <p:spPr bwMode="auto">
          <a:xfrm>
            <a:off x="576263" y="3748088"/>
            <a:ext cx="8316912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600" b="1">
                <a:solidFill>
                  <a:srgbClr val="0000FF"/>
                </a:solidFill>
              </a:rPr>
              <a:t>不及物动词，后面不能跟宾语，常用 </a:t>
            </a:r>
            <a:r>
              <a:rPr lang="en-US" sz="3600" b="1">
                <a:solidFill>
                  <a:srgbClr val="0000FF"/>
                </a:solidFill>
              </a:rPr>
              <a:t>“</a:t>
            </a:r>
            <a:r>
              <a:rPr lang="zh-CN" altLang="en-US" sz="3600" b="1">
                <a:solidFill>
                  <a:srgbClr val="0000FF"/>
                </a:solidFill>
              </a:rPr>
              <a:t>事情</a:t>
            </a:r>
            <a:r>
              <a:rPr lang="en-US" sz="3600" b="1">
                <a:solidFill>
                  <a:srgbClr val="0000FF"/>
                </a:solidFill>
              </a:rPr>
              <a:t>/</a:t>
            </a:r>
            <a:r>
              <a:rPr lang="zh-CN" altLang="en-US" sz="3600" b="1">
                <a:solidFill>
                  <a:srgbClr val="0000FF"/>
                </a:solidFill>
              </a:rPr>
              <a:t>事物 </a:t>
            </a:r>
            <a:r>
              <a:rPr lang="en-US" sz="3600" b="1">
                <a:solidFill>
                  <a:srgbClr val="0000FF"/>
                </a:solidFill>
              </a:rPr>
              <a:t>+ happen +</a:t>
            </a:r>
            <a:r>
              <a:rPr lang="zh-CN" altLang="en-US" sz="3600" b="1">
                <a:solidFill>
                  <a:srgbClr val="0000FF"/>
                </a:solidFill>
              </a:rPr>
              <a:t>（状语）</a:t>
            </a:r>
            <a:r>
              <a:rPr lang="en-US" sz="3600" b="1">
                <a:solidFill>
                  <a:srgbClr val="0000FF"/>
                </a:solidFill>
              </a:rPr>
              <a:t>”</a:t>
            </a:r>
            <a:r>
              <a:rPr lang="zh-CN" altLang="en-US" sz="3600" b="1">
                <a:solidFill>
                  <a:srgbClr val="0000FF"/>
                </a:solidFill>
              </a:rPr>
              <a:t>句式。</a:t>
            </a:r>
          </a:p>
        </p:txBody>
      </p:sp>
      <p:sp>
        <p:nvSpPr>
          <p:cNvPr id="15367" name="TextBox 6"/>
          <p:cNvSpPr txBox="1">
            <a:spLocks noChangeArrowheads="1"/>
          </p:cNvSpPr>
          <p:nvPr/>
        </p:nvSpPr>
        <p:spPr bwMode="auto">
          <a:xfrm>
            <a:off x="539750" y="5013325"/>
            <a:ext cx="712787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/>
              <a:t>e.g. The story </a:t>
            </a:r>
            <a:r>
              <a:rPr lang="en-US" sz="3600" b="1">
                <a:solidFill>
                  <a:srgbClr val="FF0000"/>
                </a:solidFill>
              </a:rPr>
              <a:t>happened </a:t>
            </a:r>
            <a:r>
              <a:rPr lang="en-US" sz="3600" b="1"/>
              <a:t>in 1997. </a:t>
            </a:r>
          </a:p>
          <a:p>
            <a:pPr>
              <a:lnSpc>
                <a:spcPct val="120000"/>
              </a:lnSpc>
            </a:pPr>
            <a:r>
              <a:rPr lang="zh-CN" altLang="en-US" sz="3600" b="1"/>
              <a:t>      故事发生在</a:t>
            </a:r>
            <a:r>
              <a:rPr lang="en-US" sz="3600" b="1"/>
              <a:t>1997</a:t>
            </a:r>
            <a:r>
              <a:rPr lang="zh-CN" altLang="en-US" sz="3600" b="1"/>
              <a:t>年。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63" grpId="0" autoUpdateAnimBg="0"/>
      <p:bldP spid="15364" grpId="0" autoUpdateAnimBg="0"/>
      <p:bldP spid="15365" grpId="0" autoUpdateAnimBg="0"/>
      <p:bldP spid="15366" grpId="0" autoUpdateAnimBg="0"/>
      <p:bldP spid="15367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71438" y="246063"/>
            <a:ext cx="7596187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/>
              <a:t>4.</a:t>
            </a:r>
            <a:r>
              <a:rPr lang="en-US" sz="3600" b="1">
                <a:solidFill>
                  <a:srgbClr val="FF0000"/>
                </a:solidFill>
              </a:rPr>
              <a:t> may  </a:t>
            </a:r>
            <a:r>
              <a:rPr lang="en-US" sz="3600" b="1" i="1"/>
              <a:t>model</a:t>
            </a:r>
            <a:r>
              <a:rPr lang="en-US" sz="3600" b="1" i="1">
                <a:solidFill>
                  <a:srgbClr val="FF0000"/>
                </a:solidFill>
              </a:rPr>
              <a:t> v.</a:t>
            </a:r>
            <a:r>
              <a:rPr lang="en-US" sz="3600" b="1">
                <a:solidFill>
                  <a:srgbClr val="FF0000"/>
                </a:solidFill>
              </a:rPr>
              <a:t> </a:t>
            </a:r>
            <a:r>
              <a:rPr lang="zh-CN" altLang="en-US" sz="3600" b="1">
                <a:solidFill>
                  <a:srgbClr val="FF0000"/>
                </a:solidFill>
              </a:rPr>
              <a:t>也许</a:t>
            </a:r>
            <a:r>
              <a:rPr lang="en-US" sz="3600" b="1">
                <a:solidFill>
                  <a:srgbClr val="FF0000"/>
                </a:solidFill>
              </a:rPr>
              <a:t>; </a:t>
            </a:r>
            <a:r>
              <a:rPr lang="zh-CN" altLang="en-US" sz="3600" b="1">
                <a:solidFill>
                  <a:srgbClr val="FF0000"/>
                </a:solidFill>
              </a:rPr>
              <a:t>可以</a:t>
            </a:r>
            <a:r>
              <a:rPr lang="en-US" sz="3600" b="1">
                <a:solidFill>
                  <a:srgbClr val="FF0000"/>
                </a:solidFill>
              </a:rPr>
              <a:t>; </a:t>
            </a:r>
            <a:r>
              <a:rPr lang="zh-CN" altLang="en-US" sz="3600" b="1">
                <a:solidFill>
                  <a:srgbClr val="FF0000"/>
                </a:solidFill>
              </a:rPr>
              <a:t>可能</a:t>
            </a:r>
            <a:endParaRPr lang="en-US" sz="3600" b="1">
              <a:solidFill>
                <a:srgbClr val="FF0000"/>
              </a:solidFill>
            </a:endParaRPr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34925" y="1557338"/>
            <a:ext cx="9361488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/>
              <a:t>e.g. You </a:t>
            </a:r>
            <a:r>
              <a:rPr lang="en-US" sz="3600" b="1">
                <a:solidFill>
                  <a:srgbClr val="FF0000"/>
                </a:solidFill>
              </a:rPr>
              <a:t>may go</a:t>
            </a:r>
            <a:r>
              <a:rPr lang="en-US" sz="3600" b="1"/>
              <a:t> by bike or take the subway. </a:t>
            </a:r>
            <a:r>
              <a:rPr lang="zh-CN" altLang="en-US" sz="3600" b="1"/>
              <a:t>你们可以骑自行车去或乘地铁去。</a:t>
            </a:r>
          </a:p>
        </p:txBody>
      </p:sp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323850" y="938213"/>
            <a:ext cx="8640763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600" b="1">
                <a:solidFill>
                  <a:srgbClr val="0000FF"/>
                </a:solidFill>
              </a:rPr>
              <a:t>“</a:t>
            </a:r>
            <a:r>
              <a:rPr lang="en-US" sz="3600" b="1">
                <a:solidFill>
                  <a:srgbClr val="0000FF"/>
                </a:solidFill>
              </a:rPr>
              <a:t>may + </a:t>
            </a:r>
            <a:r>
              <a:rPr lang="zh-CN" altLang="en-US" sz="3600" b="1">
                <a:solidFill>
                  <a:srgbClr val="0000FF"/>
                </a:solidFill>
              </a:rPr>
              <a:t>动词原形”一起构成句子的谓语。</a:t>
            </a:r>
          </a:p>
        </p:txBody>
      </p:sp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179388" y="2997200"/>
            <a:ext cx="529272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/>
              <a:t>5.</a:t>
            </a:r>
            <a:r>
              <a:rPr lang="en-US" sz="3600" b="1">
                <a:solidFill>
                  <a:srgbClr val="FF0000"/>
                </a:solidFill>
              </a:rPr>
              <a:t> expect  </a:t>
            </a:r>
            <a:r>
              <a:rPr lang="en-US" sz="3600" b="1" i="1">
                <a:solidFill>
                  <a:srgbClr val="FF0000"/>
                </a:solidFill>
              </a:rPr>
              <a:t>v</a:t>
            </a:r>
            <a:r>
              <a:rPr lang="en-US" sz="3600" b="1">
                <a:solidFill>
                  <a:srgbClr val="FF0000"/>
                </a:solidFill>
              </a:rPr>
              <a:t>.  </a:t>
            </a:r>
            <a:r>
              <a:rPr lang="zh-CN" altLang="en-US" sz="3600" b="1">
                <a:solidFill>
                  <a:srgbClr val="FF0000"/>
                </a:solidFill>
              </a:rPr>
              <a:t>预料</a:t>
            </a:r>
            <a:r>
              <a:rPr lang="en-US" sz="3600" b="1">
                <a:solidFill>
                  <a:srgbClr val="FF0000"/>
                </a:solidFill>
              </a:rPr>
              <a:t>; </a:t>
            </a:r>
            <a:r>
              <a:rPr lang="zh-CN" altLang="en-US" sz="3600" b="1">
                <a:solidFill>
                  <a:srgbClr val="FF0000"/>
                </a:solidFill>
              </a:rPr>
              <a:t>期待</a:t>
            </a:r>
          </a:p>
        </p:txBody>
      </p:sp>
      <p:sp>
        <p:nvSpPr>
          <p:cNvPr id="16390" name="TextBox 5"/>
          <p:cNvSpPr txBox="1">
            <a:spLocks noChangeArrowheads="1"/>
          </p:cNvSpPr>
          <p:nvPr/>
        </p:nvSpPr>
        <p:spPr bwMode="auto">
          <a:xfrm>
            <a:off x="577850" y="3614738"/>
            <a:ext cx="773906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>
                <a:solidFill>
                  <a:srgbClr val="0000FF"/>
                </a:solidFill>
              </a:rPr>
              <a:t>expect</a:t>
            </a:r>
            <a:r>
              <a:rPr lang="en-US" sz="3600" b="1">
                <a:solidFill>
                  <a:srgbClr val="3333FF"/>
                </a:solidFill>
              </a:rPr>
              <a:t> </a:t>
            </a:r>
            <a:r>
              <a:rPr lang="en-US" sz="3600" b="1">
                <a:solidFill>
                  <a:srgbClr val="FF0000"/>
                </a:solidFill>
              </a:rPr>
              <a:t>to do</a:t>
            </a:r>
            <a:r>
              <a:rPr lang="en-US" sz="3600" b="1">
                <a:solidFill>
                  <a:srgbClr val="3333FF"/>
                </a:solidFill>
              </a:rPr>
              <a:t> </a:t>
            </a:r>
            <a:r>
              <a:rPr lang="en-US" sz="3600" b="1">
                <a:solidFill>
                  <a:srgbClr val="0000FF"/>
                </a:solidFill>
              </a:rPr>
              <a:t>sth.   </a:t>
            </a:r>
            <a:r>
              <a:rPr lang="zh-CN" altLang="en-US" sz="3600" b="1">
                <a:solidFill>
                  <a:srgbClr val="0000FF"/>
                </a:solidFill>
              </a:rPr>
              <a:t>期待做某事</a:t>
            </a:r>
          </a:p>
        </p:txBody>
      </p:sp>
      <p:sp>
        <p:nvSpPr>
          <p:cNvPr id="16391" name="TextBox 6"/>
          <p:cNvSpPr txBox="1">
            <a:spLocks noChangeArrowheads="1"/>
          </p:cNvSpPr>
          <p:nvPr/>
        </p:nvSpPr>
        <p:spPr bwMode="auto">
          <a:xfrm>
            <a:off x="179388" y="4384675"/>
            <a:ext cx="8820150" cy="206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812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tabLst>
                <a:tab pos="812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tabLst>
                <a:tab pos="812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tabLst>
                <a:tab pos="812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tabLst>
                <a:tab pos="812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tabLst>
                <a:tab pos="812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tabLst>
                <a:tab pos="812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tabLst>
                <a:tab pos="812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tabLst>
                <a:tab pos="812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/>
              <a:t>e.g. Jack </a:t>
            </a:r>
            <a:r>
              <a:rPr lang="en-US" sz="3600" b="1">
                <a:solidFill>
                  <a:srgbClr val="FF0000"/>
                </a:solidFill>
              </a:rPr>
              <a:t>expects to visit</a:t>
            </a:r>
            <a:r>
              <a:rPr lang="en-US" sz="3600" b="1"/>
              <a:t> his </a:t>
            </a:r>
            <a:r>
              <a:rPr lang="zh-CN" altLang="en-US" sz="3600" b="1"/>
              <a:t>   </a:t>
            </a:r>
          </a:p>
          <a:p>
            <a:pPr>
              <a:lnSpc>
                <a:spcPct val="120000"/>
              </a:lnSpc>
            </a:pPr>
            <a:r>
              <a:rPr lang="zh-CN" altLang="en-US" sz="3600" b="1"/>
              <a:t>       </a:t>
            </a:r>
            <a:r>
              <a:rPr lang="en-US" sz="3600" b="1"/>
              <a:t>grandparents this weekend.                                                                           	</a:t>
            </a:r>
            <a:r>
              <a:rPr lang="zh-CN" altLang="en-US" sz="3600" b="1"/>
              <a:t>杰克期望这个周末去看望他的祖父母。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7" grpId="0" autoUpdateAnimBg="0"/>
      <p:bldP spid="16388" grpId="0" autoUpdateAnimBg="0"/>
      <p:bldP spid="16389" grpId="0" autoUpdateAnimBg="0"/>
      <p:bldP spid="16390" grpId="0" autoUpdateAnimBg="0"/>
      <p:bldP spid="16391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260350"/>
            <a:ext cx="8713787" cy="4968875"/>
          </a:xfrm>
        </p:spPr>
        <p:txBody>
          <a:bodyPr/>
          <a:lstStyle/>
          <a:p>
            <a:pPr marL="1063625" indent="-1063625">
              <a:spcBef>
                <a:spcPct val="0"/>
              </a:spcBef>
              <a:buFontTx/>
              <a:buNone/>
            </a:pPr>
            <a:r>
              <a:rPr lang="en-US" b="1"/>
              <a:t>1.A: What __ your brother think of the bike?</a:t>
            </a:r>
          </a:p>
          <a:p>
            <a:pPr marL="1063625" indent="-1063625">
              <a:spcBef>
                <a:spcPct val="0"/>
              </a:spcBef>
              <a:buFontTx/>
              <a:buNone/>
            </a:pPr>
            <a:r>
              <a:rPr lang="en-US" b="1"/>
              <a:t>   B: He likes it.                                           </a:t>
            </a:r>
          </a:p>
          <a:p>
            <a:pPr marL="1063625" indent="-1063625">
              <a:spcBef>
                <a:spcPct val="0"/>
              </a:spcBef>
              <a:buFontTx/>
              <a:buNone/>
            </a:pPr>
            <a:r>
              <a:rPr lang="en-US" b="1"/>
              <a:t>    A. does         B. do          C. is</a:t>
            </a:r>
          </a:p>
          <a:p>
            <a:pPr marL="1063625" indent="-1063625">
              <a:spcBef>
                <a:spcPct val="0"/>
              </a:spcBef>
              <a:buFontTx/>
              <a:buNone/>
            </a:pPr>
            <a:r>
              <a:rPr lang="en-US" b="1"/>
              <a:t>2. A: What do they think ___ the movie.</a:t>
            </a:r>
          </a:p>
          <a:p>
            <a:pPr marL="1063625" indent="-1063625">
              <a:spcBef>
                <a:spcPct val="0"/>
              </a:spcBef>
              <a:buFontTx/>
              <a:buNone/>
            </a:pPr>
            <a:r>
              <a:rPr lang="en-US" b="1"/>
              <a:t>    B: They like it very much.</a:t>
            </a:r>
          </a:p>
          <a:p>
            <a:pPr marL="1063625" indent="-1063625">
              <a:spcBef>
                <a:spcPct val="0"/>
              </a:spcBef>
              <a:buFontTx/>
              <a:buNone/>
            </a:pPr>
            <a:r>
              <a:rPr lang="en-US" b="1"/>
              <a:t>   A. to             B. of            C. for</a:t>
            </a:r>
          </a:p>
        </p:txBody>
      </p:sp>
      <p:pic>
        <p:nvPicPr>
          <p:cNvPr id="17411" name="Picture 3" descr="__scale__1_3800660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25538"/>
            <a:ext cx="79375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 descr="__scale__1_3800660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636838"/>
            <a:ext cx="79375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3068638"/>
            <a:ext cx="8642350" cy="528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685800" indent="-685800">
              <a:lnSpc>
                <a:spcPct val="130000"/>
              </a:lnSpc>
              <a:buFontTx/>
              <a:buNone/>
            </a:pPr>
            <a:r>
              <a:rPr lang="en-US" sz="3200" b="1"/>
              <a:t>3. A: What do you think of sitcoms?</a:t>
            </a:r>
          </a:p>
          <a:p>
            <a:pPr marL="685800" indent="-685800">
              <a:lnSpc>
                <a:spcPct val="130000"/>
              </a:lnSpc>
              <a:buFontTx/>
              <a:buNone/>
            </a:pPr>
            <a:r>
              <a:rPr lang="en-US" sz="3200" b="1"/>
              <a:t> B: Oh, I _________ mind them.</a:t>
            </a:r>
          </a:p>
          <a:p>
            <a:pPr marL="685800" indent="-685800">
              <a:lnSpc>
                <a:spcPct val="130000"/>
              </a:lnSpc>
              <a:buFontTx/>
              <a:buNone/>
            </a:pPr>
            <a:r>
              <a:rPr lang="en-US" sz="3200" b="1"/>
              <a:t>   A. can’t      B. don’t           C. am not</a:t>
            </a:r>
          </a:p>
          <a:p>
            <a:pPr marL="685800" indent="-685800">
              <a:lnSpc>
                <a:spcPct val="130000"/>
              </a:lnSpc>
              <a:buFontTx/>
              <a:buNone/>
            </a:pPr>
            <a:r>
              <a:rPr lang="en-US" sz="3200" b="1"/>
              <a:t>4. A: What does she think of the scarf?</a:t>
            </a:r>
          </a:p>
          <a:p>
            <a:pPr marL="685800" indent="-685800">
              <a:lnSpc>
                <a:spcPct val="130000"/>
              </a:lnSpc>
              <a:buFontTx/>
              <a:buNone/>
            </a:pPr>
            <a:r>
              <a:rPr lang="en-US" sz="3200" b="1"/>
              <a:t>    B: She ________ stand them.</a:t>
            </a:r>
          </a:p>
          <a:p>
            <a:pPr marL="685800" indent="-685800">
              <a:lnSpc>
                <a:spcPct val="130000"/>
              </a:lnSpc>
              <a:buFontTx/>
              <a:buNone/>
            </a:pPr>
            <a:r>
              <a:rPr lang="en-US" sz="3200" b="1"/>
              <a:t>    A. isn’t         B. doesn’t       C. can’t</a:t>
            </a:r>
          </a:p>
        </p:txBody>
      </p:sp>
      <p:pic>
        <p:nvPicPr>
          <p:cNvPr id="17414" name="Picture 6" descr="__scale__1_3800660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221163"/>
            <a:ext cx="79375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 descr="__scale__1_3800660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188" y="6165850"/>
            <a:ext cx="79375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6" name="WordArt 8"/>
          <p:cNvSpPr>
            <a:spLocks noChangeArrowheads="1" noChangeShapeType="1"/>
          </p:cNvSpPr>
          <p:nvPr/>
        </p:nvSpPr>
        <p:spPr bwMode="auto">
          <a:xfrm>
            <a:off x="6877050" y="692150"/>
            <a:ext cx="2087563" cy="8128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b="1">
                <a:ln w="9525" cmpd="sng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5000"/>
                    </a:srgbClr>
                  </a:outerShdw>
                </a:effectLst>
                <a:latin typeface="宋体"/>
                <a:ea typeface="宋体"/>
              </a:rPr>
              <a:t>堂堂清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6513" y="117475"/>
            <a:ext cx="9107487" cy="667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09600" indent="-609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1066800" indent="-609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524000" indent="-609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981200" indent="-609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438400" indent="-609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895600" indent="-609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352800" indent="-609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810000" indent="-609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267200" indent="-609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3600" b="1">
              <a:solidFill>
                <a:srgbClr val="0000FF"/>
              </a:solidFill>
            </a:endParaRPr>
          </a:p>
          <a:p>
            <a:r>
              <a:rPr lang="zh-CN" altLang="en-US" sz="3600" b="1">
                <a:solidFill>
                  <a:srgbClr val="FF0000"/>
                </a:solidFill>
              </a:rPr>
              <a:t>1. </a:t>
            </a:r>
            <a:r>
              <a:rPr lang="zh-CN" altLang="en-US" sz="3600" b="1">
                <a:solidFill>
                  <a:srgbClr val="0000FF"/>
                </a:solidFill>
              </a:rPr>
              <a:t>the answers to the questions</a:t>
            </a:r>
            <a:endParaRPr lang="en-US" sz="3600" b="1">
              <a:solidFill>
                <a:srgbClr val="0000FF"/>
              </a:solidFill>
            </a:endParaRPr>
          </a:p>
          <a:p>
            <a:r>
              <a:rPr lang="zh-CN" altLang="en-US" sz="3600" b="1">
                <a:solidFill>
                  <a:srgbClr val="FF0000"/>
                </a:solidFill>
              </a:rPr>
              <a:t>2. </a:t>
            </a:r>
            <a:r>
              <a:rPr lang="en-US" sz="3600" b="1">
                <a:solidFill>
                  <a:srgbClr val="0000FF"/>
                </a:solidFill>
              </a:rPr>
              <a:t>hope to do</a:t>
            </a:r>
            <a:r>
              <a:rPr lang="zh-CN" altLang="en-US" sz="3600" b="1">
                <a:solidFill>
                  <a:srgbClr val="0000FF"/>
                </a:solidFill>
              </a:rPr>
              <a:t> sth              </a:t>
            </a:r>
            <a:r>
              <a:rPr lang="zh-CN" altLang="en-US" sz="3600" b="1">
                <a:solidFill>
                  <a:srgbClr val="FF0000"/>
                </a:solidFill>
              </a:rPr>
              <a:t> 3. </a:t>
            </a:r>
            <a:r>
              <a:rPr lang="zh-CN" altLang="en-US" sz="3600" b="1">
                <a:solidFill>
                  <a:srgbClr val="0000FF"/>
                </a:solidFill>
              </a:rPr>
              <a:t>find out</a:t>
            </a:r>
            <a:endParaRPr lang="en-US" sz="3600" b="1">
              <a:solidFill>
                <a:srgbClr val="0000FF"/>
              </a:solidFill>
            </a:endParaRPr>
          </a:p>
          <a:p>
            <a:r>
              <a:rPr lang="zh-CN" altLang="en-US" sz="3600" b="1">
                <a:solidFill>
                  <a:srgbClr val="FF0000"/>
                </a:solidFill>
              </a:rPr>
              <a:t>4. </a:t>
            </a:r>
            <a:r>
              <a:rPr lang="zh-CN" altLang="en-US" sz="3600" b="1">
                <a:solidFill>
                  <a:srgbClr val="0000FF"/>
                </a:solidFill>
              </a:rPr>
              <a:t>go on=happen               </a:t>
            </a:r>
            <a:r>
              <a:rPr lang="zh-CN" altLang="en-US" sz="3600" b="1">
                <a:solidFill>
                  <a:srgbClr val="FF0000"/>
                </a:solidFill>
              </a:rPr>
              <a:t>5. </a:t>
            </a:r>
            <a:r>
              <a:rPr lang="en-US" sz="3600" b="1">
                <a:solidFill>
                  <a:srgbClr val="0000FF"/>
                </a:solidFill>
              </a:rPr>
              <a:t>in class</a:t>
            </a:r>
          </a:p>
          <a:p>
            <a:r>
              <a:rPr lang="zh-CN" altLang="en-US" sz="3600" b="1">
                <a:solidFill>
                  <a:srgbClr val="FF0000"/>
                </a:solidFill>
              </a:rPr>
              <a:t>6. </a:t>
            </a:r>
            <a:r>
              <a:rPr lang="zh-CN" altLang="en-US" sz="3600" b="1">
                <a:solidFill>
                  <a:srgbClr val="0000FF"/>
                </a:solidFill>
              </a:rPr>
              <a:t>around the world=all over the world</a:t>
            </a:r>
            <a:endParaRPr lang="en-US" sz="3600" b="1">
              <a:solidFill>
                <a:srgbClr val="0000FF"/>
              </a:solidFill>
            </a:endParaRPr>
          </a:p>
          <a:p>
            <a:r>
              <a:rPr lang="zh-CN" altLang="en-US" sz="3600" b="1">
                <a:solidFill>
                  <a:srgbClr val="FF0000"/>
                </a:solidFill>
              </a:rPr>
              <a:t>7.</a:t>
            </a:r>
            <a:r>
              <a:rPr lang="en-US" sz="3600" b="1">
                <a:solidFill>
                  <a:srgbClr val="0000FF"/>
                </a:solidFill>
              </a:rPr>
              <a:t>TV shows</a:t>
            </a:r>
            <a:r>
              <a:rPr lang="zh-CN" altLang="en-US" sz="3600" b="1">
                <a:solidFill>
                  <a:srgbClr val="0000FF"/>
                </a:solidFill>
              </a:rPr>
              <a:t>               </a:t>
            </a:r>
            <a:r>
              <a:rPr lang="zh-CN" altLang="en-US" sz="3600" b="1">
                <a:solidFill>
                  <a:srgbClr val="FF0000"/>
                </a:solidFill>
              </a:rPr>
              <a:t>8. </a:t>
            </a:r>
            <a:r>
              <a:rPr lang="en-US" sz="3600" b="1">
                <a:solidFill>
                  <a:srgbClr val="0000FF"/>
                </a:solidFill>
              </a:rPr>
              <a:t>have a discussion</a:t>
            </a:r>
          </a:p>
          <a:p>
            <a:r>
              <a:rPr lang="zh-CN" altLang="en-US" sz="3600" b="1">
                <a:solidFill>
                  <a:srgbClr val="FF0000"/>
                </a:solidFill>
              </a:rPr>
              <a:t>9. </a:t>
            </a:r>
            <a:r>
              <a:rPr lang="zh-CN" altLang="en-US" sz="3600" b="1">
                <a:solidFill>
                  <a:srgbClr val="0000FF"/>
                </a:solidFill>
              </a:rPr>
              <a:t>a </a:t>
            </a:r>
            <a:r>
              <a:rPr lang="en-US" sz="3600" b="1">
                <a:solidFill>
                  <a:srgbClr val="0000FF"/>
                </a:solidFill>
              </a:rPr>
              <a:t>TV reporter</a:t>
            </a:r>
            <a:r>
              <a:rPr lang="zh-CN" altLang="en-US" sz="3600" b="1">
                <a:solidFill>
                  <a:srgbClr val="0000FF"/>
                </a:solidFill>
              </a:rPr>
              <a:t>        </a:t>
            </a:r>
            <a:r>
              <a:rPr lang="zh-CN" altLang="en-US" sz="3600" b="1">
                <a:solidFill>
                  <a:srgbClr val="FF0000"/>
                </a:solidFill>
              </a:rPr>
              <a:t>10. </a:t>
            </a:r>
            <a:r>
              <a:rPr lang="en-US" sz="3600" b="1">
                <a:solidFill>
                  <a:srgbClr val="0000FF"/>
                </a:solidFill>
              </a:rPr>
              <a:t>follow the story</a:t>
            </a:r>
          </a:p>
          <a:p>
            <a:r>
              <a:rPr lang="zh-CN" altLang="en-US" sz="3600" b="1">
                <a:solidFill>
                  <a:srgbClr val="FF0000"/>
                </a:solidFill>
              </a:rPr>
              <a:t>11. </a:t>
            </a:r>
            <a:r>
              <a:rPr lang="en-US" sz="3600" b="1">
                <a:solidFill>
                  <a:srgbClr val="0000FF"/>
                </a:solidFill>
              </a:rPr>
              <a:t>one day</a:t>
            </a:r>
            <a:r>
              <a:rPr lang="zh-CN" altLang="en-US" sz="3600" b="1">
                <a:solidFill>
                  <a:srgbClr val="0000FF"/>
                </a:solidFill>
              </a:rPr>
              <a:t>=some day</a:t>
            </a:r>
          </a:p>
          <a:p>
            <a:r>
              <a:rPr lang="zh-CN" altLang="en-US" sz="3600" b="1">
                <a:solidFill>
                  <a:srgbClr val="FF0000"/>
                </a:solidFill>
              </a:rPr>
              <a:t>12. </a:t>
            </a:r>
            <a:r>
              <a:rPr lang="zh-CN" altLang="en-US" sz="3600" b="1">
                <a:solidFill>
                  <a:srgbClr val="0000FF"/>
                </a:solidFill>
              </a:rPr>
              <a:t>learn a lot from them</a:t>
            </a:r>
          </a:p>
          <a:p>
            <a:r>
              <a:rPr lang="zh-CN" altLang="en-US" sz="3600" b="1">
                <a:solidFill>
                  <a:srgbClr val="FF0000"/>
                </a:solidFill>
              </a:rPr>
              <a:t>13. </a:t>
            </a:r>
            <a:r>
              <a:rPr lang="zh-CN" altLang="en-US" sz="3600" b="1">
                <a:solidFill>
                  <a:srgbClr val="0000FF"/>
                </a:solidFill>
              </a:rPr>
              <a:t>They may not be very exciting.</a:t>
            </a:r>
          </a:p>
          <a:p>
            <a:r>
              <a:rPr lang="zh-CN" altLang="en-US" sz="3600" b="1">
                <a:solidFill>
                  <a:srgbClr val="0000FF"/>
                </a:solidFill>
              </a:rPr>
              <a:t>   = Maybe they aren't very exciting.</a:t>
            </a:r>
            <a:endParaRPr lang="en-US" sz="3600" b="1">
              <a:solidFill>
                <a:srgbClr val="0000FF"/>
              </a:solidFill>
            </a:endParaRPr>
          </a:p>
          <a:p>
            <a:pPr>
              <a:buFont typeface="Arial" pitchFamily="34" charset="0"/>
              <a:buAutoNum type="arabicPeriod"/>
            </a:pPr>
            <a:endParaRPr lang="en-US"/>
          </a:p>
          <a:p>
            <a:pPr>
              <a:buFont typeface="Arial" pitchFamily="34" charset="0"/>
              <a:buAutoNum type="arabicPeriod"/>
            </a:pPr>
            <a:endParaRPr lang="en-US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96875" y="260350"/>
            <a:ext cx="4464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/>
              <a:t>Copy the following phrases</a:t>
            </a:r>
          </a:p>
        </p:txBody>
      </p:sp>
      <p:sp>
        <p:nvSpPr>
          <p:cNvPr id="18436" name="WordArt 4"/>
          <p:cNvSpPr>
            <a:spLocks noChangeArrowheads="1" noChangeShapeType="1"/>
          </p:cNvSpPr>
          <p:nvPr/>
        </p:nvSpPr>
        <p:spPr bwMode="auto">
          <a:xfrm>
            <a:off x="6156325" y="0"/>
            <a:ext cx="25225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2222"/>
              </a:avLst>
            </a:prstTxWarp>
          </a:bodyPr>
          <a:lstStyle/>
          <a:p>
            <a:pPr algn="ctr"/>
            <a:r>
              <a:rPr lang="en-US" altLang="zh-CN" sz="3600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prstShdw prst="shdw11">
                    <a:srgbClr val="C0C0C0">
                      <a:alpha val="75000"/>
                    </a:srgbClr>
                  </a:prstShdw>
                </a:effectLst>
                <a:latin typeface="宋体"/>
                <a:ea typeface="宋体"/>
              </a:rPr>
              <a:t>Homework</a:t>
            </a:r>
            <a:endParaRPr lang="zh-CN" altLang="en-US" sz="3600" kern="10">
              <a:ln w="12700" cmpd="sng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prstShdw prst="shdw11">
                  <a:srgbClr val="C0C0C0">
                    <a:alpha val="75000"/>
                  </a:srgbClr>
                </a:prstShdw>
              </a:effectLst>
              <a:latin typeface="宋体"/>
              <a:ea typeface="宋体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755650" y="260350"/>
            <a:ext cx="13192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3063" y="-74613"/>
            <a:ext cx="9726613" cy="728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WordArt 3"/>
          <p:cNvSpPr>
            <a:spLocks noChangeArrowheads="1" noChangeShapeType="1" noTextEdit="1"/>
          </p:cNvSpPr>
          <p:nvPr/>
        </p:nvSpPr>
        <p:spPr bwMode="auto">
          <a:xfrm>
            <a:off x="-660400" y="3432175"/>
            <a:ext cx="8474075" cy="44656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5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zh-CN" sz="6000" b="1">
                <a:ln w="9525" cmpd="sng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  <a:ea typeface="宋体"/>
              </a:rPr>
              <a:t>Thank you!</a:t>
            </a:r>
          </a:p>
          <a:p>
            <a:pPr algn="ctr"/>
            <a:r>
              <a:rPr lang="en-US" altLang="zh-CN" sz="6000" b="1">
                <a:ln w="9525" cmpd="sng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  <a:ea typeface="宋体"/>
              </a:rPr>
              <a:t>     </a:t>
            </a:r>
          </a:p>
          <a:p>
            <a:pPr algn="ctr"/>
            <a:r>
              <a:rPr lang="en-US" altLang="zh-CN" sz="6000" b="1">
                <a:ln w="9525" cmpd="sng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  <a:ea typeface="宋体"/>
              </a:rPr>
              <a:t>       Good-bye!</a:t>
            </a:r>
            <a:endParaRPr lang="zh-CN" altLang="en-US" sz="6000" b="1">
              <a:ln w="9525" cmpd="sng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宋体"/>
              <a:ea typeface="宋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3760_400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0"/>
            <a:ext cx="2700337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201007051131367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150" y="2276475"/>
            <a:ext cx="2411413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u=4195314990,1238668105&amp;fm=21&amp;g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25" y="44450"/>
            <a:ext cx="2879725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1030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263" y="4294188"/>
            <a:ext cx="2735262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2773171_192852038_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438650"/>
            <a:ext cx="273843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4" descr="200347322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00" y="2276475"/>
            <a:ext cx="219392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 descr="P_5836729_0__79506474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9500"/>
            <a:ext cx="1944688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323850" y="1773238"/>
            <a:ext cx="21224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/>
              <a:t>game show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3635375" y="1844675"/>
            <a:ext cx="2143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/>
              <a:t>talent show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6732588" y="6237288"/>
            <a:ext cx="14906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/>
              <a:t>cartoon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252413" y="3789363"/>
            <a:ext cx="13319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/>
              <a:t>sitcom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3060700" y="6237288"/>
            <a:ext cx="23606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 b="1"/>
              <a:t>action movie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6948488" y="3933825"/>
            <a:ext cx="1806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/>
              <a:t>talk show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2124075" y="3860800"/>
            <a:ext cx="23749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 b="1"/>
              <a:t>sports </a:t>
            </a:r>
            <a:r>
              <a:rPr lang="zh-CN" altLang="en-US" sz="2800" b="1"/>
              <a:t>show</a:t>
            </a:r>
            <a:endParaRPr lang="en-US" sz="2800" b="1"/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4572000" y="3860800"/>
            <a:ext cx="208597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/>
              <a:t>soap opera</a:t>
            </a:r>
          </a:p>
        </p:txBody>
      </p:sp>
      <p:pic>
        <p:nvPicPr>
          <p:cNvPr id="4113" name="Picture 17" descr="20130303142755_tPMPm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8063"/>
            <a:ext cx="205105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2463800" y="21383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pic>
        <p:nvPicPr>
          <p:cNvPr id="4115" name="Picture 19" descr="u=3881943145,4027222969&amp;fm=23&amp;gp=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365625"/>
            <a:ext cx="2663825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16" name="Picture 20" descr="新闻联播20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46038"/>
            <a:ext cx="2305050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468313" y="6237288"/>
            <a:ext cx="15287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/>
              <a:t>comedy</a:t>
            </a:r>
            <a:endParaRPr lang="en-US" sz="2800" b="1"/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6948488" y="1844675"/>
            <a:ext cx="10731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/>
              <a:t>news</a:t>
            </a:r>
            <a:endParaRPr 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 autoUpdateAnimBg="0"/>
      <p:bldP spid="4106" grpId="0" autoUpdateAnimBg="0"/>
      <p:bldP spid="4107" grpId="0" bldLvl="0" autoUpdateAnimBg="0"/>
      <p:bldP spid="4108" grpId="0" bldLvl="0" autoUpdateAnimBg="0"/>
      <p:bldP spid="4109" grpId="0" bldLvl="0" autoUpdateAnimBg="0"/>
      <p:bldP spid="4110" grpId="0" bldLvl="0" autoUpdateAnimBg="0"/>
      <p:bldP spid="4111" grpId="0" bldLvl="0" autoUpdateAnimBg="0"/>
      <p:bldP spid="4112" grpId="0" bldLvl="0" autoUpdateAnimBg="0"/>
      <p:bldP spid="4117" grpId="0" bldLvl="0" autoUpdateAnimBg="0"/>
      <p:bldP spid="4118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5"/>
          <p:cNvSpPr>
            <a:spLocks noChangeArrowheads="1" noChangeShapeType="1" noTextEdit="1"/>
          </p:cNvSpPr>
          <p:nvPr/>
        </p:nvSpPr>
        <p:spPr bwMode="auto">
          <a:xfrm>
            <a:off x="252413" y="404813"/>
            <a:ext cx="2879725" cy="935037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5"/>
              </a:avLst>
            </a:prstTxWarp>
          </a:bodyPr>
          <a:lstStyle/>
          <a:p>
            <a:pPr algn="ctr"/>
            <a:r>
              <a:rPr lang="en-US" altLang="zh-CN" sz="4000" b="1" kern="10"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"/>
                <a:cs typeface="Arial"/>
              </a:rPr>
              <a:t>Listening</a:t>
            </a:r>
            <a:endParaRPr lang="zh-CN" altLang="en-US" sz="4000" b="1" kern="10">
              <a:ln w="9525" cmpd="sng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"/>
              <a:cs typeface="Arial"/>
            </a:endParaRP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3421063" y="117475"/>
            <a:ext cx="5651500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3600" b="1">
                <a:solidFill>
                  <a:srgbClr val="0000FF"/>
                </a:solidFill>
              </a:rPr>
              <a:t>Listen to Lin Hui and Sally’s conversation. Number the TV shows [1-5] in the order you hear them. </a:t>
            </a:r>
          </a:p>
        </p:txBody>
      </p:sp>
      <p:sp>
        <p:nvSpPr>
          <p:cNvPr id="5124" name="Oval 2"/>
          <p:cNvSpPr>
            <a:spLocks noChangeArrowheads="1"/>
          </p:cNvSpPr>
          <p:nvPr/>
        </p:nvSpPr>
        <p:spPr bwMode="auto">
          <a:xfrm>
            <a:off x="1187450" y="766763"/>
            <a:ext cx="936625" cy="792162"/>
          </a:xfrm>
          <a:prstGeom prst="ellipse">
            <a:avLst/>
          </a:prstGeom>
          <a:solidFill>
            <a:srgbClr val="FFFF00"/>
          </a:solidFill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>
                <a:latin typeface="Times New Roman" pitchFamily="18" charset="0"/>
              </a:rPr>
              <a:t>2a</a:t>
            </a:r>
          </a:p>
        </p:txBody>
      </p:sp>
      <p:sp>
        <p:nvSpPr>
          <p:cNvPr id="5125" name="折角形 7"/>
          <p:cNvSpPr>
            <a:spLocks noChangeArrowheads="1"/>
          </p:cNvSpPr>
          <p:nvPr/>
        </p:nvSpPr>
        <p:spPr bwMode="auto">
          <a:xfrm>
            <a:off x="107950" y="3789363"/>
            <a:ext cx="8748713" cy="2592387"/>
          </a:xfrm>
          <a:prstGeom prst="foldedCorner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    ___ sitcoms                      ____ news</a:t>
            </a:r>
          </a:p>
          <a:p>
            <a:pPr>
              <a:lnSpc>
                <a:spcPct val="130000"/>
              </a:lnSpc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    ___ game shows              ____ talk shows</a:t>
            </a:r>
          </a:p>
          <a:p>
            <a:pPr>
              <a:lnSpc>
                <a:spcPct val="130000"/>
              </a:lnSpc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    ___ soap operas </a:t>
            </a:r>
            <a:endParaRPr lang="zh-CN" altLang="en-US" sz="3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6" name="Text Box 20"/>
          <p:cNvSpPr txBox="1">
            <a:spLocks noChangeArrowheads="1"/>
          </p:cNvSpPr>
          <p:nvPr/>
        </p:nvSpPr>
        <p:spPr bwMode="auto">
          <a:xfrm>
            <a:off x="5614988" y="3933825"/>
            <a:ext cx="825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3300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5127" name="Text Box 22"/>
          <p:cNvSpPr txBox="1">
            <a:spLocks noChangeArrowheads="1"/>
          </p:cNvSpPr>
          <p:nvPr/>
        </p:nvSpPr>
        <p:spPr bwMode="auto">
          <a:xfrm>
            <a:off x="719138" y="3933825"/>
            <a:ext cx="7572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33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5128" name="Text Box 6"/>
          <p:cNvSpPr txBox="1">
            <a:spLocks noChangeArrowheads="1"/>
          </p:cNvSpPr>
          <p:nvPr/>
        </p:nvSpPr>
        <p:spPr bwMode="auto">
          <a:xfrm>
            <a:off x="755650" y="5373688"/>
            <a:ext cx="7572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3300"/>
                </a:solidFill>
                <a:latin typeface="Times New Roman" pitchFamily="18" charset="0"/>
              </a:rPr>
              <a:t>5</a:t>
            </a:r>
          </a:p>
        </p:txBody>
      </p:sp>
      <p:sp>
        <p:nvSpPr>
          <p:cNvPr id="5129" name="Text Box 19"/>
          <p:cNvSpPr txBox="1">
            <a:spLocks noChangeArrowheads="1"/>
          </p:cNvSpPr>
          <p:nvPr/>
        </p:nvSpPr>
        <p:spPr bwMode="auto">
          <a:xfrm>
            <a:off x="5614988" y="4652963"/>
            <a:ext cx="8270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3300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5130" name="Text Box 22"/>
          <p:cNvSpPr txBox="1">
            <a:spLocks noChangeArrowheads="1"/>
          </p:cNvSpPr>
          <p:nvPr/>
        </p:nvSpPr>
        <p:spPr bwMode="auto">
          <a:xfrm>
            <a:off x="719138" y="4652963"/>
            <a:ext cx="6842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3300"/>
                </a:solidFill>
                <a:latin typeface="Times New Roman" pitchFamily="18" charset="0"/>
              </a:rPr>
              <a:t>4</a:t>
            </a:r>
          </a:p>
        </p:txBody>
      </p:sp>
      <p:pic>
        <p:nvPicPr>
          <p:cNvPr id="5131" name="Picture 11" descr="CIMG55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773238"/>
            <a:ext cx="2160588" cy="161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Section A 2a.mp3" descr="Section A 2a">
            <a:hlinkClick r:id="" action="ppaction://media"/>
          </p:cNvPr>
          <p:cNvPicPr>
            <a:picLocks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35020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8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32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5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60500" fill="hold"/>
                                        <p:tgtEl>
                                          <p:spTgt spid="51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2"/>
                  </p:tgtEl>
                </p:cond>
              </p:nextCondLst>
            </p:seq>
          </p:childTnLst>
        </p:cTn>
      </p:par>
    </p:tnLst>
    <p:bldLst>
      <p:bldP spid="5126" grpId="0" autoUpdateAnimBg="0"/>
      <p:bldP spid="5127" grpId="0" autoUpdateAnimBg="0"/>
      <p:bldP spid="5128" grpId="0" autoUpdateAnimBg="0"/>
      <p:bldP spid="5129" grpId="0" autoUpdateAnimBg="0"/>
      <p:bldP spid="513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5"/>
          <p:cNvSpPr txBox="1">
            <a:spLocks noChangeArrowheads="1"/>
          </p:cNvSpPr>
          <p:nvPr/>
        </p:nvSpPr>
        <p:spPr bwMode="auto">
          <a:xfrm>
            <a:off x="34925" y="909638"/>
            <a:ext cx="9145588" cy="508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4500" indent="-4445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1095375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503363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91135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319338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776538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233738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690938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148138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sz="3600" b="1">
                <a:latin typeface="Times New Roman" pitchFamily="18" charset="0"/>
              </a:rPr>
              <a:t>1. Sally likes to watch ________________</a:t>
            </a:r>
            <a:r>
              <a:rPr lang="zh-CN" altLang="en-US" sz="3600" b="1">
                <a:latin typeface="Times New Roman" pitchFamily="18" charset="0"/>
              </a:rPr>
              <a:t>____</a:t>
            </a:r>
            <a:r>
              <a:rPr lang="en-US" sz="3600" b="1">
                <a:latin typeface="Times New Roman" pitchFamily="18" charset="0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sz="3600" b="1">
                <a:latin typeface="Times New Roman" pitchFamily="18" charset="0"/>
              </a:rPr>
              <a:t>2. Lin Hui thinks she can learn ______ ___________ from sitcoms. </a:t>
            </a:r>
          </a:p>
          <a:p>
            <a:pPr>
              <a:lnSpc>
                <a:spcPct val="130000"/>
              </a:lnSpc>
            </a:pPr>
            <a:r>
              <a:rPr lang="en-US" sz="3600" b="1">
                <a:latin typeface="Times New Roman" pitchFamily="18" charset="0"/>
              </a:rPr>
              <a:t>3. Sally thinks ___________ are more educational than sitcoms.</a:t>
            </a:r>
          </a:p>
          <a:p>
            <a:pPr>
              <a:lnSpc>
                <a:spcPct val="130000"/>
              </a:lnSpc>
            </a:pPr>
            <a:r>
              <a:rPr lang="en-US" sz="3600" b="1">
                <a:latin typeface="Times New Roman" pitchFamily="18" charset="0"/>
              </a:rPr>
              <a:t>4. Sally loves __________. She plans to watch </a:t>
            </a:r>
            <a:r>
              <a:rPr lang="en-US" sz="3600" b="1" i="1">
                <a:latin typeface="Times New Roman" pitchFamily="18" charset="0"/>
              </a:rPr>
              <a:t>Days of Our Past</a:t>
            </a:r>
            <a:r>
              <a:rPr lang="en-US" sz="3600" b="1" i="1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en-US" sz="3600" b="1">
                <a:latin typeface="Times New Roman" pitchFamily="18" charset="0"/>
              </a:rPr>
              <a:t>_______. </a:t>
            </a:r>
          </a:p>
        </p:txBody>
      </p:sp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4356100" y="1052513"/>
            <a:ext cx="4824413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Times New Roman" pitchFamily="18" charset="0"/>
              </a:rPr>
              <a:t>the </a:t>
            </a:r>
            <a:r>
              <a:rPr lang="en-US" sz="3600" b="1">
                <a:solidFill>
                  <a:srgbClr val="FF3300"/>
                </a:solidFill>
                <a:latin typeface="Times New Roman" pitchFamily="18" charset="0"/>
              </a:rPr>
              <a:t>news or talk shows</a:t>
            </a:r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6229350" y="1701800"/>
            <a:ext cx="194468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3300"/>
                </a:solidFill>
                <a:latin typeface="Times New Roman" pitchFamily="18" charset="0"/>
              </a:rPr>
              <a:t>some</a:t>
            </a:r>
          </a:p>
        </p:txBody>
      </p:sp>
      <p:sp>
        <p:nvSpPr>
          <p:cNvPr id="6149" name="Text Box 19"/>
          <p:cNvSpPr txBox="1">
            <a:spLocks noChangeArrowheads="1"/>
          </p:cNvSpPr>
          <p:nvPr/>
        </p:nvSpPr>
        <p:spPr bwMode="auto">
          <a:xfrm>
            <a:off x="2987675" y="3213100"/>
            <a:ext cx="2736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3300"/>
                </a:solidFill>
                <a:latin typeface="Times New Roman" pitchFamily="18" charset="0"/>
              </a:rPr>
              <a:t>game shows</a:t>
            </a:r>
          </a:p>
        </p:txBody>
      </p:sp>
      <p:sp>
        <p:nvSpPr>
          <p:cNvPr id="6150" name="Text Box 22"/>
          <p:cNvSpPr txBox="1">
            <a:spLocks noChangeArrowheads="1"/>
          </p:cNvSpPr>
          <p:nvPr/>
        </p:nvSpPr>
        <p:spPr bwMode="auto">
          <a:xfrm>
            <a:off x="2628900" y="4581525"/>
            <a:ext cx="30956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3300"/>
                </a:solidFill>
                <a:latin typeface="Times New Roman" pitchFamily="18" charset="0"/>
              </a:rPr>
              <a:t>soap operas</a:t>
            </a:r>
          </a:p>
        </p:txBody>
      </p:sp>
      <p:sp>
        <p:nvSpPr>
          <p:cNvPr id="6151" name="Text Box 5"/>
          <p:cNvSpPr txBox="1">
            <a:spLocks noChangeArrowheads="1"/>
          </p:cNvSpPr>
          <p:nvPr/>
        </p:nvSpPr>
        <p:spPr bwMode="auto">
          <a:xfrm>
            <a:off x="755650" y="188913"/>
            <a:ext cx="88931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0000FF"/>
                </a:solidFill>
              </a:rPr>
              <a:t>Listen again. Complete the sentences.  </a:t>
            </a:r>
          </a:p>
        </p:txBody>
      </p:sp>
      <p:sp>
        <p:nvSpPr>
          <p:cNvPr id="6152" name="Text Box 6"/>
          <p:cNvSpPr txBox="1">
            <a:spLocks noChangeArrowheads="1"/>
          </p:cNvSpPr>
          <p:nvPr/>
        </p:nvSpPr>
        <p:spPr bwMode="auto">
          <a:xfrm>
            <a:off x="3851275" y="5302250"/>
            <a:ext cx="309562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3300"/>
                </a:solidFill>
                <a:latin typeface="Times New Roman" pitchFamily="18" charset="0"/>
              </a:rPr>
              <a:t>tonight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612775" y="2420938"/>
            <a:ext cx="302418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FF3300"/>
                </a:solidFill>
                <a:latin typeface="Times New Roman" pitchFamily="18" charset="0"/>
              </a:rPr>
              <a:t>great</a:t>
            </a:r>
            <a:r>
              <a:rPr lang="en-US" sz="3600">
                <a:latin typeface="Times New Roman" pitchFamily="18" charset="0"/>
              </a:rPr>
              <a:t> </a:t>
            </a:r>
            <a:r>
              <a:rPr lang="en-US" sz="3600" b="1">
                <a:solidFill>
                  <a:srgbClr val="FF3300"/>
                </a:solidFill>
                <a:latin typeface="Times New Roman" pitchFamily="18" charset="0"/>
              </a:rPr>
              <a:t>jokes</a:t>
            </a:r>
            <a:endParaRPr lang="zh-CN" altLang="en-US" sz="3600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6154" name="Oval 2"/>
          <p:cNvSpPr>
            <a:spLocks noChangeArrowheads="1"/>
          </p:cNvSpPr>
          <p:nvPr/>
        </p:nvSpPr>
        <p:spPr bwMode="auto">
          <a:xfrm>
            <a:off x="0" y="117475"/>
            <a:ext cx="827088" cy="800100"/>
          </a:xfrm>
          <a:prstGeom prst="ellipse">
            <a:avLst/>
          </a:prstGeom>
          <a:solidFill>
            <a:srgbClr val="FFFF00"/>
          </a:solidFill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>
                <a:latin typeface="Times New Roman" pitchFamily="18" charset="0"/>
              </a:rPr>
              <a:t>2b</a:t>
            </a:r>
          </a:p>
        </p:txBody>
      </p:sp>
      <p:pic>
        <p:nvPicPr>
          <p:cNvPr id="6155" name="Section A 2b.mp3" descr="Section A 2b">
            <a:hlinkClick r:id="" action="ppaction://media"/>
          </p:cNvPr>
          <p:cNvPicPr>
            <a:picLocks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285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9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5"/>
                </p:tgtEl>
              </p:cMediaNode>
            </p:audi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6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 nodeType="clickPar">
                      <p:stCondLst>
                        <p:cond delay="0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53447" fill="hold"/>
                                        <p:tgtEl>
                                          <p:spTgt spid="61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5"/>
                  </p:tgtEl>
                </p:cond>
              </p:nextCondLst>
            </p:seq>
          </p:childTnLst>
        </p:cTn>
      </p:par>
    </p:tnLst>
    <p:bldLst>
      <p:bldP spid="6147" grpId="0" bldLvl="0" autoUpdateAnimBg="0"/>
      <p:bldP spid="6148" grpId="0" bldLvl="0" autoUpdateAnimBg="0"/>
      <p:bldP spid="6149" grpId="0" bldLvl="0" autoUpdateAnimBg="0"/>
      <p:bldP spid="6150" grpId="0" bldLvl="0" autoUpdateAnimBg="0"/>
      <p:bldP spid="6152" grpId="0" bldLvl="0" autoUpdateAnimBg="0"/>
      <p:bldP spid="6153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0" descr="http://t3.baidu.com/it/u=1362291912,2090374994&amp;fm=1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789363"/>
            <a:ext cx="1522413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3-ww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3789363"/>
            <a:ext cx="1584325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1476375" y="115888"/>
            <a:ext cx="4176713" cy="74771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 spc="-400">
                <a:ln w="12700" cmpd="sng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Pairwork</a:t>
            </a:r>
            <a:endParaRPr lang="zh-CN" altLang="en-US" sz="4000" b="1" kern="10" spc="-400">
              <a:ln w="12700" cmpd="sng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0" y="836613"/>
            <a:ext cx="914400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3400" b="1">
                <a:solidFill>
                  <a:srgbClr val="9900CC"/>
                </a:solidFill>
                <a:latin typeface="Times New Roman" pitchFamily="18" charset="0"/>
              </a:rPr>
              <a:t>Ask and answer questions about the TV shows in 2a. Use information that is true for you. </a:t>
            </a:r>
          </a:p>
        </p:txBody>
      </p:sp>
      <p:sp>
        <p:nvSpPr>
          <p:cNvPr id="7174" name="圆角矩形标注 5"/>
          <p:cNvSpPr>
            <a:spLocks noChangeArrowheads="1"/>
          </p:cNvSpPr>
          <p:nvPr/>
        </p:nvSpPr>
        <p:spPr bwMode="auto">
          <a:xfrm>
            <a:off x="144463" y="2419350"/>
            <a:ext cx="3563937" cy="1584325"/>
          </a:xfrm>
          <a:prstGeom prst="wedgeRoundRectCallout">
            <a:avLst>
              <a:gd name="adj1" fmla="val 43157"/>
              <a:gd name="adj2" fmla="val 75630"/>
              <a:gd name="adj3" fmla="val 16667"/>
            </a:avLst>
          </a:prstGeom>
          <a:solidFill>
            <a:srgbClr val="FFCC00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latin typeface="Times New Roman" pitchFamily="18" charset="0"/>
                <a:cs typeface="Times New Roman" pitchFamily="18" charset="0"/>
              </a:rPr>
              <a:t>Do you </a:t>
            </a:r>
            <a:r>
              <a:rPr lang="en-US" sz="3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plan to</a:t>
            </a:r>
            <a:r>
              <a:rPr lang="en-US" sz="3400" b="1">
                <a:latin typeface="Times New Roman" pitchFamily="18" charset="0"/>
                <a:cs typeface="Times New Roman" pitchFamily="18" charset="0"/>
              </a:rPr>
              <a:t> watch the news tonight? </a:t>
            </a:r>
            <a:endParaRPr lang="zh-CN" altLang="en-US" sz="3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5" name="圆角矩形标注 6"/>
          <p:cNvSpPr>
            <a:spLocks noChangeArrowheads="1"/>
          </p:cNvSpPr>
          <p:nvPr/>
        </p:nvSpPr>
        <p:spPr bwMode="auto">
          <a:xfrm>
            <a:off x="4140200" y="2133600"/>
            <a:ext cx="4859338" cy="1582738"/>
          </a:xfrm>
          <a:prstGeom prst="wedgeRoundRectCallout">
            <a:avLst>
              <a:gd name="adj1" fmla="val 4199"/>
              <a:gd name="adj2" fmla="val 72366"/>
              <a:gd name="adj3" fmla="val 16667"/>
            </a:avLst>
          </a:prstGeom>
          <a:solidFill>
            <a:srgbClr val="FF99FF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Yes. I </a:t>
            </a:r>
            <a:r>
              <a:rPr lang="en-US" sz="3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like watching</a:t>
            </a:r>
            <a:r>
              <a:rPr lang="en-US" sz="3400" b="1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the news. I watch it every night. </a:t>
            </a:r>
            <a:endParaRPr lang="zh-CN" altLang="en-US" sz="3400" b="1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6" name="Oval 2"/>
          <p:cNvSpPr>
            <a:spLocks noChangeArrowheads="1"/>
          </p:cNvSpPr>
          <p:nvPr/>
        </p:nvSpPr>
        <p:spPr bwMode="auto">
          <a:xfrm>
            <a:off x="250825" y="0"/>
            <a:ext cx="898525" cy="990600"/>
          </a:xfrm>
          <a:prstGeom prst="ellipse">
            <a:avLst/>
          </a:prstGeom>
          <a:solidFill>
            <a:srgbClr val="FFFF00"/>
          </a:solidFill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>
                <a:latin typeface="Times New Roman" pitchFamily="18" charset="0"/>
              </a:rPr>
              <a:t>2c</a:t>
            </a:r>
          </a:p>
        </p:txBody>
      </p:sp>
      <p:sp>
        <p:nvSpPr>
          <p:cNvPr id="7177" name="圆角矩形标注 7"/>
          <p:cNvSpPr>
            <a:spLocks noChangeArrowheads="1"/>
          </p:cNvSpPr>
          <p:nvPr/>
        </p:nvSpPr>
        <p:spPr bwMode="auto">
          <a:xfrm>
            <a:off x="900113" y="4581525"/>
            <a:ext cx="1619250" cy="792163"/>
          </a:xfrm>
          <a:prstGeom prst="wedgeRoundRectCallout">
            <a:avLst>
              <a:gd name="adj1" fmla="val 119412"/>
              <a:gd name="adj2" fmla="val -73847"/>
              <a:gd name="adj3" fmla="val 16667"/>
            </a:avLst>
          </a:prstGeom>
          <a:solidFill>
            <a:srgbClr val="FFCC00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latin typeface="Times New Roman" pitchFamily="18" charset="0"/>
                <a:cs typeface="Times New Roman" pitchFamily="18" charset="0"/>
              </a:rPr>
              <a:t>Why? </a:t>
            </a:r>
            <a:endParaRPr lang="zh-CN" altLang="en-US" sz="3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8" name="圆角矩形标注 8"/>
          <p:cNvSpPr>
            <a:spLocks noChangeArrowheads="1"/>
          </p:cNvSpPr>
          <p:nvPr/>
        </p:nvSpPr>
        <p:spPr bwMode="auto">
          <a:xfrm>
            <a:off x="1547813" y="5518150"/>
            <a:ext cx="7272337" cy="1295400"/>
          </a:xfrm>
          <a:prstGeom prst="wedgeRoundRectCallout">
            <a:avLst>
              <a:gd name="adj1" fmla="val 8810"/>
              <a:gd name="adj2" fmla="val -73824"/>
              <a:gd name="adj3" fmla="val 16667"/>
            </a:avLst>
          </a:prstGeom>
          <a:solidFill>
            <a:srgbClr val="FF99FF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Because I </a:t>
            </a:r>
            <a:r>
              <a:rPr lang="en-US" sz="3400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hope to</a:t>
            </a:r>
            <a:r>
              <a:rPr lang="en-US" sz="3400" b="1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find out</a:t>
            </a:r>
            <a:r>
              <a:rPr lang="en-US" sz="3400" b="1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what’s </a:t>
            </a:r>
            <a:r>
              <a:rPr lang="en-US" sz="3400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going on</a:t>
            </a:r>
            <a:r>
              <a:rPr lang="en-US" sz="3400" b="1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around the world</a:t>
            </a:r>
            <a:r>
              <a:rPr lang="en-US" sz="3400" b="1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400" b="1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zh-CN" altLang="en-US" sz="3400" b="1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2"/>
          <p:cNvSpPr txBox="1">
            <a:spLocks noChangeArrowheads="1"/>
          </p:cNvSpPr>
          <p:nvPr/>
        </p:nvSpPr>
        <p:spPr bwMode="auto">
          <a:xfrm>
            <a:off x="250825" y="1196975"/>
            <a:ext cx="864235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/>
              <a:t>1.</a:t>
            </a:r>
            <a:r>
              <a:rPr lang="en-US" sz="3600" b="1">
                <a:solidFill>
                  <a:srgbClr val="FF0000"/>
                </a:solidFill>
              </a:rPr>
              <a:t> </a:t>
            </a:r>
            <a:r>
              <a:rPr lang="en-US" sz="3600" b="1">
                <a:solidFill>
                  <a:srgbClr val="3333FF"/>
                </a:solidFill>
              </a:rPr>
              <a:t>education</a:t>
            </a:r>
            <a:r>
              <a:rPr lang="en-US" sz="3600" b="1">
                <a:solidFill>
                  <a:srgbClr val="FF0000"/>
                </a:solidFill>
              </a:rPr>
              <a:t>al</a:t>
            </a:r>
            <a:r>
              <a:rPr lang="en-US" sz="3600" b="1">
                <a:solidFill>
                  <a:srgbClr val="3333FF"/>
                </a:solidFill>
              </a:rPr>
              <a:t>  </a:t>
            </a:r>
            <a:r>
              <a:rPr lang="en-US" sz="3600" b="1" i="1">
                <a:solidFill>
                  <a:srgbClr val="3333FF"/>
                </a:solidFill>
              </a:rPr>
              <a:t>adj</a:t>
            </a:r>
            <a:r>
              <a:rPr lang="en-US" sz="3600" b="1">
                <a:solidFill>
                  <a:srgbClr val="3333FF"/>
                </a:solidFill>
              </a:rPr>
              <a:t>. </a:t>
            </a:r>
            <a:r>
              <a:rPr lang="zh-CN" altLang="en-US" sz="3600" b="1">
                <a:solidFill>
                  <a:srgbClr val="3333FF"/>
                </a:solidFill>
              </a:rPr>
              <a:t>教育的；有教育意义的</a:t>
            </a:r>
            <a:endParaRPr lang="zh-CN" altLang="en-US" sz="3600">
              <a:solidFill>
                <a:srgbClr val="3333FF"/>
              </a:solidFill>
            </a:endParaRPr>
          </a:p>
        </p:txBody>
      </p:sp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468313" y="1917700"/>
            <a:ext cx="8569325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600" b="1">
                <a:solidFill>
                  <a:srgbClr val="FF3300"/>
                </a:solidFill>
              </a:rPr>
              <a:t>   </a:t>
            </a:r>
            <a:r>
              <a:rPr lang="en-US" sz="3600" b="1">
                <a:solidFill>
                  <a:srgbClr val="FF3300"/>
                </a:solidFill>
              </a:rPr>
              <a:t>education (</a:t>
            </a:r>
            <a:r>
              <a:rPr lang="zh-CN" altLang="en-US" sz="3600" b="1">
                <a:solidFill>
                  <a:srgbClr val="FF3300"/>
                </a:solidFill>
              </a:rPr>
              <a:t>教育</a:t>
            </a:r>
            <a:r>
              <a:rPr lang="en-US" sz="3600" b="1">
                <a:solidFill>
                  <a:srgbClr val="FF3300"/>
                </a:solidFill>
              </a:rPr>
              <a:t>) + </a:t>
            </a:r>
            <a:r>
              <a:rPr lang="en-US" sz="3600" b="1">
                <a:solidFill>
                  <a:srgbClr val="0000FF"/>
                </a:solidFill>
              </a:rPr>
              <a:t>al</a:t>
            </a:r>
            <a:r>
              <a:rPr lang="en-US" sz="3600" b="1">
                <a:solidFill>
                  <a:srgbClr val="FF3300"/>
                </a:solidFill>
              </a:rPr>
              <a:t> </a:t>
            </a:r>
            <a:r>
              <a:rPr lang="en-US" sz="3600" b="1">
                <a:solidFill>
                  <a:srgbClr val="FF3300"/>
                </a:solidFill>
                <a:latin typeface="宋体" pitchFamily="2" charset="-122"/>
              </a:rPr>
              <a:t>→ </a:t>
            </a:r>
            <a:r>
              <a:rPr lang="en-US" sz="3600" b="1">
                <a:solidFill>
                  <a:srgbClr val="FF3300"/>
                </a:solidFill>
                <a:cs typeface="Times New Roman" pitchFamily="18" charset="0"/>
              </a:rPr>
              <a:t>education</a:t>
            </a:r>
            <a:r>
              <a:rPr lang="en-US" sz="3600" b="1">
                <a:solidFill>
                  <a:srgbClr val="0000FF"/>
                </a:solidFill>
                <a:cs typeface="Times New Roman" pitchFamily="18" charset="0"/>
              </a:rPr>
              <a:t>al</a:t>
            </a:r>
            <a:r>
              <a:rPr lang="en-US" sz="3600" b="1">
                <a:solidFill>
                  <a:srgbClr val="FF3300"/>
                </a:solidFill>
              </a:rPr>
              <a:t>; </a:t>
            </a:r>
            <a:r>
              <a:rPr lang="zh-CN" altLang="en-US" sz="3600" b="1">
                <a:solidFill>
                  <a:srgbClr val="FF3300"/>
                </a:solidFill>
              </a:rPr>
              <a:t>多音节形容词，其比较级及最高级形式在其前加</a:t>
            </a:r>
            <a:r>
              <a:rPr lang="en-US" sz="3600" b="1">
                <a:solidFill>
                  <a:srgbClr val="0000FF"/>
                </a:solidFill>
              </a:rPr>
              <a:t>more</a:t>
            </a:r>
            <a:r>
              <a:rPr lang="zh-CN" altLang="en-US" sz="3600" b="1">
                <a:solidFill>
                  <a:srgbClr val="FF3300"/>
                </a:solidFill>
              </a:rPr>
              <a:t>，</a:t>
            </a:r>
            <a:r>
              <a:rPr lang="en-US" sz="3600" b="1">
                <a:solidFill>
                  <a:srgbClr val="0000FF"/>
                </a:solidFill>
              </a:rPr>
              <a:t>most</a:t>
            </a:r>
            <a:r>
              <a:rPr lang="zh-CN" altLang="en-US" sz="3600" b="1">
                <a:solidFill>
                  <a:srgbClr val="FF3300"/>
                </a:solidFill>
              </a:rPr>
              <a:t>构成。</a:t>
            </a:r>
          </a:p>
        </p:txBody>
      </p:sp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323850" y="4005263"/>
            <a:ext cx="6769100" cy="206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/>
              <a:t>e.g. I think this movie is the </a:t>
            </a:r>
          </a:p>
          <a:p>
            <a:pPr>
              <a:lnSpc>
                <a:spcPct val="120000"/>
              </a:lnSpc>
            </a:pPr>
            <a:r>
              <a:rPr lang="en-US" sz="3600" b="1"/>
              <a:t>      </a:t>
            </a:r>
            <a:r>
              <a:rPr lang="en-US" sz="3600" b="1">
                <a:solidFill>
                  <a:srgbClr val="0000FF"/>
                </a:solidFill>
              </a:rPr>
              <a:t>most educational</a:t>
            </a:r>
            <a:r>
              <a:rPr lang="en-US" sz="3600" b="1"/>
              <a:t>.</a:t>
            </a:r>
            <a:r>
              <a:rPr lang="en-US" sz="3600" b="1">
                <a:solidFill>
                  <a:srgbClr val="FF0000"/>
                </a:solidFill>
              </a:rPr>
              <a:t> </a:t>
            </a:r>
            <a:endParaRPr lang="en-US" sz="3600" b="1"/>
          </a:p>
          <a:p>
            <a:pPr>
              <a:lnSpc>
                <a:spcPct val="120000"/>
              </a:lnSpc>
            </a:pPr>
            <a:r>
              <a:rPr lang="en-US" sz="3600" b="1"/>
              <a:t> </a:t>
            </a:r>
            <a:r>
              <a:rPr lang="zh-CN" altLang="en-US" sz="3600" b="1"/>
              <a:t>我认为这部电影最有教育意义。</a:t>
            </a:r>
          </a:p>
        </p:txBody>
      </p:sp>
      <p:pic>
        <p:nvPicPr>
          <p:cNvPr id="8197" name="Picture 7" descr="http://t3.baidu.com/it/u=3431163336,96830882&amp;fm=23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3789363"/>
            <a:ext cx="2020888" cy="279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WordArt 6"/>
          <p:cNvSpPr>
            <a:spLocks noChangeArrowheads="1" noChangeShapeType="1"/>
          </p:cNvSpPr>
          <p:nvPr/>
        </p:nvSpPr>
        <p:spPr bwMode="auto">
          <a:xfrm>
            <a:off x="468313" y="260350"/>
            <a:ext cx="2952750" cy="720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>
                <a:solidFill>
                  <a:srgbClr val="993366"/>
                </a:solidFill>
                <a:effectLst>
                  <a:outerShdw dist="35921" dir="2700000" algn="ctr" rotWithShape="0">
                    <a:srgbClr val="C0C0C0">
                      <a:alpha val="75000"/>
                    </a:srgbClr>
                  </a:outerShdw>
                </a:effectLst>
                <a:latin typeface="Arial"/>
                <a:cs typeface="Arial"/>
              </a:rPr>
              <a:t>2c Explanation</a:t>
            </a:r>
            <a:endParaRPr lang="zh-CN" altLang="en-US" sz="3600" b="1">
              <a:solidFill>
                <a:srgbClr val="993366"/>
              </a:solidFill>
              <a:effectLst>
                <a:outerShdw dist="35921" dir="2700000" algn="ctr" rotWithShape="0">
                  <a:srgbClr val="C0C0C0">
                    <a:alpha val="75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5" grpId="0" autoUpdateAnimBg="0"/>
      <p:bldP spid="8196" grpId="0" autoUpdateAnimBg="0"/>
      <p:bldP spid="819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431800" y="260350"/>
            <a:ext cx="5795963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/>
              <a:t>2.</a:t>
            </a:r>
            <a:r>
              <a:rPr lang="en-US" sz="3600" b="1">
                <a:solidFill>
                  <a:srgbClr val="FF0000"/>
                </a:solidFill>
              </a:rPr>
              <a:t> </a:t>
            </a:r>
            <a:r>
              <a:rPr lang="en-US" sz="3600" b="1">
                <a:solidFill>
                  <a:srgbClr val="0000FF"/>
                </a:solidFill>
              </a:rPr>
              <a:t>plan  </a:t>
            </a:r>
            <a:r>
              <a:rPr lang="en-US" sz="3600" b="1" i="1">
                <a:solidFill>
                  <a:srgbClr val="0000FF"/>
                </a:solidFill>
              </a:rPr>
              <a:t>v. &amp; n.</a:t>
            </a:r>
            <a:r>
              <a:rPr lang="en-US" sz="3600" b="1">
                <a:solidFill>
                  <a:srgbClr val="0000FF"/>
                </a:solidFill>
              </a:rPr>
              <a:t> </a:t>
            </a:r>
            <a:r>
              <a:rPr lang="zh-CN" altLang="en-US" sz="3600" b="1">
                <a:solidFill>
                  <a:srgbClr val="0000FF"/>
                </a:solidFill>
              </a:rPr>
              <a:t>打算</a:t>
            </a:r>
            <a:r>
              <a:rPr lang="en-US" sz="3600" b="1">
                <a:solidFill>
                  <a:srgbClr val="0000FF"/>
                </a:solidFill>
              </a:rPr>
              <a:t>; </a:t>
            </a:r>
            <a:r>
              <a:rPr lang="zh-CN" altLang="en-US" sz="3600" b="1">
                <a:solidFill>
                  <a:srgbClr val="0000FF"/>
                </a:solidFill>
              </a:rPr>
              <a:t>计划</a:t>
            </a:r>
            <a:endParaRPr lang="zh-CN" altLang="en-US" sz="3600">
              <a:solidFill>
                <a:srgbClr val="0000FF"/>
              </a:solidFill>
            </a:endParaRPr>
          </a:p>
        </p:txBody>
      </p:sp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36513" y="1127125"/>
            <a:ext cx="6226175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5384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tabLst>
                <a:tab pos="5384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tabLst>
                <a:tab pos="5384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tabLst>
                <a:tab pos="5384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tabLst>
                <a:tab pos="5384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tabLst>
                <a:tab pos="5384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tabLst>
                <a:tab pos="5384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tabLst>
                <a:tab pos="5384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tabLst>
                <a:tab pos="5384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sz="3600" b="1"/>
              <a:t>e.g. </a:t>
            </a:r>
            <a:r>
              <a:rPr lang="zh-CN" altLang="en-US" sz="3600" b="1"/>
              <a:t>(1)</a:t>
            </a:r>
            <a:r>
              <a:rPr lang="en-US" sz="3600" b="1"/>
              <a:t>What’s your trip </a:t>
            </a:r>
            <a:r>
              <a:rPr lang="en-US" sz="3600" b="1">
                <a:solidFill>
                  <a:srgbClr val="0000FF"/>
                </a:solidFill>
              </a:rPr>
              <a:t>plan</a:t>
            </a:r>
            <a:r>
              <a:rPr lang="en-US" sz="3600" b="1"/>
              <a:t>?</a:t>
            </a:r>
          </a:p>
          <a:p>
            <a:pPr>
              <a:lnSpc>
                <a:spcPct val="130000"/>
              </a:lnSpc>
            </a:pPr>
            <a:r>
              <a:rPr lang="zh-CN" altLang="en-US" sz="3600" b="1"/>
              <a:t>你们的旅行计划是什么？</a:t>
            </a: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973138" y="2781300"/>
            <a:ext cx="6767512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>
                <a:solidFill>
                  <a:srgbClr val="FF0000"/>
                </a:solidFill>
              </a:rPr>
              <a:t>plan</a:t>
            </a:r>
            <a:r>
              <a:rPr lang="en-US" sz="3600" b="1">
                <a:solidFill>
                  <a:srgbClr val="CC00FF"/>
                </a:solidFill>
              </a:rPr>
              <a:t> </a:t>
            </a:r>
            <a:r>
              <a:rPr lang="en-US" sz="3600" b="1">
                <a:solidFill>
                  <a:srgbClr val="0000FF"/>
                </a:solidFill>
              </a:rPr>
              <a:t>to do</a:t>
            </a:r>
            <a:r>
              <a:rPr lang="en-US" sz="3600" b="1">
                <a:solidFill>
                  <a:srgbClr val="FF0000"/>
                </a:solidFill>
              </a:rPr>
              <a:t> sth. </a:t>
            </a:r>
            <a:r>
              <a:rPr lang="zh-CN" altLang="en-US" sz="3600" b="1">
                <a:solidFill>
                  <a:srgbClr val="FF0000"/>
                </a:solidFill>
              </a:rPr>
              <a:t>计划</a:t>
            </a:r>
            <a:r>
              <a:rPr lang="en-US" sz="3600" b="1">
                <a:solidFill>
                  <a:srgbClr val="FF0000"/>
                </a:solidFill>
              </a:rPr>
              <a:t>/</a:t>
            </a:r>
            <a:r>
              <a:rPr lang="zh-CN" altLang="en-US" sz="3600" b="1">
                <a:solidFill>
                  <a:srgbClr val="FF0000"/>
                </a:solidFill>
              </a:rPr>
              <a:t>打算做某事</a:t>
            </a:r>
          </a:p>
        </p:txBody>
      </p:sp>
      <p:sp>
        <p:nvSpPr>
          <p:cNvPr id="9221" name="TextBox 4"/>
          <p:cNvSpPr txBox="1">
            <a:spLocks noChangeArrowheads="1"/>
          </p:cNvSpPr>
          <p:nvPr/>
        </p:nvSpPr>
        <p:spPr bwMode="auto">
          <a:xfrm>
            <a:off x="36513" y="3644900"/>
            <a:ext cx="9072562" cy="272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/>
              <a:t>e.g.</a:t>
            </a:r>
            <a:r>
              <a:rPr lang="zh-CN" altLang="en-US" sz="3600" b="1"/>
              <a:t>(2)</a:t>
            </a:r>
            <a:r>
              <a:rPr lang="en-US" sz="3600" b="1"/>
              <a:t> We </a:t>
            </a:r>
            <a:r>
              <a:rPr lang="en-US" sz="3600" b="1">
                <a:solidFill>
                  <a:srgbClr val="0000FF"/>
                </a:solidFill>
              </a:rPr>
              <a:t>plan to have</a:t>
            </a:r>
            <a:r>
              <a:rPr lang="en-US" sz="3600" b="1"/>
              <a:t> a birthday </a:t>
            </a:r>
            <a:r>
              <a:rPr lang="zh-CN" altLang="en-US" sz="3600" b="1"/>
              <a:t> </a:t>
            </a:r>
          </a:p>
          <a:p>
            <a:pPr>
              <a:lnSpc>
                <a:spcPct val="120000"/>
              </a:lnSpc>
            </a:pPr>
            <a:r>
              <a:rPr lang="zh-CN" altLang="en-US" sz="3600" b="1"/>
              <a:t>            </a:t>
            </a:r>
            <a:r>
              <a:rPr lang="en-US" sz="3600" b="1"/>
              <a:t>party for Mary. </a:t>
            </a:r>
          </a:p>
          <a:p>
            <a:pPr>
              <a:lnSpc>
                <a:spcPct val="120000"/>
              </a:lnSpc>
            </a:pPr>
            <a:r>
              <a:rPr lang="zh-CN" altLang="en-US" sz="3600" b="1"/>
              <a:t>   我们打算为玛丽举办一个</a:t>
            </a:r>
          </a:p>
          <a:p>
            <a:pPr>
              <a:lnSpc>
                <a:spcPct val="120000"/>
              </a:lnSpc>
            </a:pPr>
            <a:r>
              <a:rPr lang="zh-CN" altLang="en-US" sz="3600" b="1"/>
              <a:t>   生日聚会。</a:t>
            </a:r>
          </a:p>
        </p:txBody>
      </p:sp>
      <p:pic>
        <p:nvPicPr>
          <p:cNvPr id="9222" name="Picture 7" descr="http://t3.baidu.com/it/u=139976652,2065613579&amp;fm=23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18" b="3816"/>
          <a:stretch>
            <a:fillRect/>
          </a:stretch>
        </p:blipFill>
        <p:spPr bwMode="auto">
          <a:xfrm>
            <a:off x="6302375" y="188913"/>
            <a:ext cx="2735263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9" descr="http://t1.baidu.com/it/u=2319904059,3697665526&amp;fm=23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24"/>
          <a:stretch>
            <a:fillRect/>
          </a:stretch>
        </p:blipFill>
        <p:spPr bwMode="auto">
          <a:xfrm>
            <a:off x="6227763" y="4941888"/>
            <a:ext cx="2592387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19" grpId="0" autoUpdateAnimBg="0"/>
      <p:bldP spid="9220" grpId="0" autoUpdateAnimBg="0"/>
      <p:bldP spid="922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http://t2.baidu.com/it/u=247840580,308595203&amp;fm=23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39"/>
          <a:stretch>
            <a:fillRect/>
          </a:stretch>
        </p:blipFill>
        <p:spPr bwMode="auto">
          <a:xfrm>
            <a:off x="6711950" y="549275"/>
            <a:ext cx="189230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Box 1"/>
          <p:cNvSpPr txBox="1">
            <a:spLocks noChangeArrowheads="1"/>
          </p:cNvSpPr>
          <p:nvPr/>
        </p:nvSpPr>
        <p:spPr bwMode="auto">
          <a:xfrm>
            <a:off x="252413" y="549275"/>
            <a:ext cx="5903912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/>
              <a:t>3.</a:t>
            </a:r>
            <a:r>
              <a:rPr lang="en-US" sz="3600" b="1">
                <a:solidFill>
                  <a:srgbClr val="FF0000"/>
                </a:solidFill>
              </a:rPr>
              <a:t> </a:t>
            </a:r>
            <a:r>
              <a:rPr lang="en-US" sz="3600" b="1">
                <a:solidFill>
                  <a:srgbClr val="0000FF"/>
                </a:solidFill>
              </a:rPr>
              <a:t>hope   </a:t>
            </a:r>
            <a:r>
              <a:rPr lang="en-US" sz="3600" b="1" i="1">
                <a:solidFill>
                  <a:srgbClr val="0000FF"/>
                </a:solidFill>
              </a:rPr>
              <a:t>v. &amp; n.</a:t>
            </a:r>
            <a:r>
              <a:rPr lang="en-US" sz="3600" b="1">
                <a:solidFill>
                  <a:srgbClr val="0000FF"/>
                </a:solidFill>
              </a:rPr>
              <a:t>  </a:t>
            </a:r>
            <a:r>
              <a:rPr lang="zh-CN" altLang="en-US" sz="3600" b="1">
                <a:solidFill>
                  <a:srgbClr val="0000FF"/>
                </a:solidFill>
              </a:rPr>
              <a:t>希望</a:t>
            </a:r>
            <a:endParaRPr lang="zh-CN" altLang="en-US" sz="3600">
              <a:solidFill>
                <a:srgbClr val="0000FF"/>
              </a:solidFill>
            </a:endParaRPr>
          </a:p>
        </p:txBody>
      </p:sp>
      <p:sp>
        <p:nvSpPr>
          <p:cNvPr id="10244" name="TextBox 2"/>
          <p:cNvSpPr txBox="1">
            <a:spLocks noChangeArrowheads="1"/>
          </p:cNvSpPr>
          <p:nvPr/>
        </p:nvSpPr>
        <p:spPr bwMode="auto">
          <a:xfrm>
            <a:off x="180975" y="1298575"/>
            <a:ext cx="6697663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/>
              <a:t>e.g.</a:t>
            </a:r>
            <a:r>
              <a:rPr lang="zh-CN" altLang="en-US" sz="3600" b="1"/>
              <a:t>(1)</a:t>
            </a:r>
            <a:r>
              <a:rPr lang="en-US" sz="3600" b="1"/>
              <a:t> Don’t lose your </a:t>
            </a:r>
            <a:r>
              <a:rPr lang="en-US" sz="3600" b="1">
                <a:solidFill>
                  <a:srgbClr val="0000FF"/>
                </a:solidFill>
              </a:rPr>
              <a:t>hope</a:t>
            </a:r>
            <a:r>
              <a:rPr lang="en-US" sz="3600" b="1"/>
              <a:t>!  </a:t>
            </a:r>
          </a:p>
          <a:p>
            <a:pPr>
              <a:lnSpc>
                <a:spcPct val="120000"/>
              </a:lnSpc>
            </a:pPr>
            <a:r>
              <a:rPr lang="zh-CN" altLang="en-US" sz="3600" b="1"/>
              <a:t>       不要灰心！</a:t>
            </a:r>
          </a:p>
        </p:txBody>
      </p:sp>
      <p:sp>
        <p:nvSpPr>
          <p:cNvPr id="10245" name="TextBox 3"/>
          <p:cNvSpPr txBox="1">
            <a:spLocks noChangeArrowheads="1"/>
          </p:cNvSpPr>
          <p:nvPr/>
        </p:nvSpPr>
        <p:spPr bwMode="auto">
          <a:xfrm>
            <a:off x="936625" y="2636838"/>
            <a:ext cx="5795963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>
                <a:solidFill>
                  <a:srgbClr val="FF0000"/>
                </a:solidFill>
              </a:rPr>
              <a:t>hope</a:t>
            </a:r>
            <a:r>
              <a:rPr lang="en-US" sz="3600" b="1">
                <a:solidFill>
                  <a:srgbClr val="CC00FF"/>
                </a:solidFill>
              </a:rPr>
              <a:t> </a:t>
            </a:r>
            <a:r>
              <a:rPr lang="en-US" sz="3600" b="1">
                <a:solidFill>
                  <a:srgbClr val="0000FF"/>
                </a:solidFill>
              </a:rPr>
              <a:t>to do</a:t>
            </a:r>
            <a:r>
              <a:rPr lang="en-US" sz="3600" b="1">
                <a:solidFill>
                  <a:srgbClr val="CC00FF"/>
                </a:solidFill>
              </a:rPr>
              <a:t> </a:t>
            </a:r>
            <a:r>
              <a:rPr lang="en-US" sz="3600" b="1">
                <a:solidFill>
                  <a:srgbClr val="FF0000"/>
                </a:solidFill>
              </a:rPr>
              <a:t>sth.  </a:t>
            </a:r>
            <a:r>
              <a:rPr lang="zh-CN" altLang="en-US" sz="3600" b="1">
                <a:solidFill>
                  <a:srgbClr val="FF0000"/>
                </a:solidFill>
              </a:rPr>
              <a:t>希望做某事 </a:t>
            </a:r>
            <a:r>
              <a:rPr lang="en-US" sz="3600" b="1">
                <a:solidFill>
                  <a:srgbClr val="FF0000"/>
                </a:solidFill>
              </a:rPr>
              <a:t>(</a:t>
            </a:r>
            <a:r>
              <a:rPr lang="zh-CN" altLang="en-US" sz="3600" b="1">
                <a:solidFill>
                  <a:srgbClr val="FF0000"/>
                </a:solidFill>
              </a:rPr>
              <a:t>能实现的理想</a:t>
            </a:r>
            <a:r>
              <a:rPr lang="en-US" sz="3600" b="1">
                <a:solidFill>
                  <a:srgbClr val="FF0000"/>
                </a:solidFill>
              </a:rPr>
              <a:t>)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10246" name="TextBox 4"/>
          <p:cNvSpPr txBox="1">
            <a:spLocks noChangeArrowheads="1"/>
          </p:cNvSpPr>
          <p:nvPr/>
        </p:nvSpPr>
        <p:spPr bwMode="auto">
          <a:xfrm>
            <a:off x="107950" y="4240213"/>
            <a:ext cx="8208963" cy="206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/>
              <a:t>e.g. </a:t>
            </a:r>
            <a:r>
              <a:rPr lang="zh-CN" altLang="en-US" sz="3600" b="1"/>
              <a:t>(2)</a:t>
            </a:r>
            <a:r>
              <a:rPr lang="en-US" sz="3600" b="1"/>
              <a:t>They </a:t>
            </a:r>
            <a:r>
              <a:rPr lang="en-US" sz="3600" b="1">
                <a:solidFill>
                  <a:srgbClr val="0000FF"/>
                </a:solidFill>
              </a:rPr>
              <a:t>hope to take</a:t>
            </a:r>
            <a:r>
              <a:rPr lang="en-US" sz="3600" b="1"/>
              <a:t> the </a:t>
            </a:r>
          </a:p>
          <a:p>
            <a:pPr>
              <a:lnSpc>
                <a:spcPct val="120000"/>
              </a:lnSpc>
            </a:pPr>
            <a:r>
              <a:rPr lang="en-US" sz="3600" b="1"/>
              <a:t>       plane to Beijing next year.  </a:t>
            </a:r>
          </a:p>
          <a:p>
            <a:pPr>
              <a:lnSpc>
                <a:spcPct val="120000"/>
              </a:lnSpc>
            </a:pPr>
            <a:r>
              <a:rPr lang="zh-CN" altLang="en-US" sz="3600" b="1"/>
              <a:t>       他们希望来年乘飞机去北京。</a:t>
            </a:r>
          </a:p>
        </p:txBody>
      </p:sp>
      <p:pic>
        <p:nvPicPr>
          <p:cNvPr id="10247" name="Picture 9" descr="http://t2.baidu.com/it/u=922611777,2878093414&amp;fm=23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573463"/>
            <a:ext cx="2414588" cy="160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  <p:bldP spid="10244" grpId="0" autoUpdateAnimBg="0"/>
      <p:bldP spid="10245" grpId="0" autoUpdateAnimBg="0"/>
      <p:bldP spid="1024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-14288" y="117475"/>
            <a:ext cx="8764588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/>
              <a:t>4.</a:t>
            </a:r>
            <a:r>
              <a:rPr lang="en-US" sz="3600" b="1">
                <a:solidFill>
                  <a:srgbClr val="FF0000"/>
                </a:solidFill>
              </a:rPr>
              <a:t> </a:t>
            </a:r>
            <a:r>
              <a:rPr lang="en-US" sz="3600" b="1">
                <a:solidFill>
                  <a:srgbClr val="0000FF"/>
                </a:solidFill>
              </a:rPr>
              <a:t>find out  </a:t>
            </a:r>
            <a:r>
              <a:rPr lang="zh-CN" altLang="en-US" sz="3600" b="1">
                <a:solidFill>
                  <a:srgbClr val="0000FF"/>
                </a:solidFill>
              </a:rPr>
              <a:t>查明</a:t>
            </a:r>
            <a:r>
              <a:rPr lang="en-US" sz="3600" b="1">
                <a:solidFill>
                  <a:srgbClr val="0000FF"/>
                </a:solidFill>
              </a:rPr>
              <a:t>; </a:t>
            </a:r>
            <a:r>
              <a:rPr lang="zh-CN" altLang="en-US" sz="3600" b="1">
                <a:solidFill>
                  <a:srgbClr val="0000FF"/>
                </a:solidFill>
              </a:rPr>
              <a:t>弄清 </a:t>
            </a:r>
            <a:r>
              <a:rPr lang="en-US" sz="3600" b="1">
                <a:solidFill>
                  <a:srgbClr val="0000FF"/>
                </a:solidFill>
              </a:rPr>
              <a:t>(</a:t>
            </a:r>
            <a:r>
              <a:rPr lang="zh-CN" altLang="en-US" sz="3600" b="1">
                <a:solidFill>
                  <a:srgbClr val="0000FF"/>
                </a:solidFill>
              </a:rPr>
              <a:t>指通过调查、研究</a:t>
            </a:r>
          </a:p>
          <a:p>
            <a:pPr>
              <a:lnSpc>
                <a:spcPct val="120000"/>
              </a:lnSpc>
            </a:pPr>
            <a:r>
              <a:rPr lang="zh-CN" altLang="en-US" sz="3600" b="1">
                <a:solidFill>
                  <a:srgbClr val="0000FF"/>
                </a:solidFill>
              </a:rPr>
              <a:t>    等方式查明事情的真相</a:t>
            </a:r>
            <a:r>
              <a:rPr lang="en-US" sz="3600" b="1">
                <a:solidFill>
                  <a:srgbClr val="0000FF"/>
                </a:solidFill>
              </a:rPr>
              <a:t>)</a:t>
            </a:r>
            <a:endParaRPr lang="zh-CN" altLang="en-US" sz="3600">
              <a:solidFill>
                <a:srgbClr val="0000FF"/>
              </a:solidFill>
            </a:endParaRPr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34925" y="1484313"/>
            <a:ext cx="9074150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812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tabLst>
                <a:tab pos="812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tabLst>
                <a:tab pos="812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tabLst>
                <a:tab pos="812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tabLst>
                <a:tab pos="812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tabLst>
                <a:tab pos="812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tabLst>
                <a:tab pos="812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tabLst>
                <a:tab pos="812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tabLst>
                <a:tab pos="8128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/>
              <a:t>e.g. Did they </a:t>
            </a:r>
            <a:r>
              <a:rPr lang="en-US" sz="3600" b="1">
                <a:solidFill>
                  <a:srgbClr val="FF0000"/>
                </a:solidFill>
              </a:rPr>
              <a:t>find out</a:t>
            </a:r>
            <a:r>
              <a:rPr lang="en-US" sz="3600" b="1">
                <a:solidFill>
                  <a:srgbClr val="00B0F0"/>
                </a:solidFill>
              </a:rPr>
              <a:t> </a:t>
            </a:r>
            <a:r>
              <a:rPr lang="en-US" sz="3600" b="1"/>
              <a:t>where the old man 	lived?</a:t>
            </a:r>
            <a:r>
              <a:rPr lang="zh-CN" altLang="en-US" sz="3600" b="1"/>
              <a:t>  他们查明那位老人住在哪里吗？</a:t>
            </a:r>
            <a:endParaRPr lang="en-US" sz="3600" b="1"/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323850" y="2924175"/>
            <a:ext cx="8713788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600" b="1">
                <a:solidFill>
                  <a:srgbClr val="FF0000"/>
                </a:solidFill>
              </a:rPr>
              <a:t>辨析</a:t>
            </a:r>
            <a:r>
              <a:rPr lang="en-US" sz="3600" b="1">
                <a:solidFill>
                  <a:srgbClr val="FF0000"/>
                </a:solidFill>
              </a:rPr>
              <a:t>: </a:t>
            </a:r>
            <a:r>
              <a:rPr lang="en-US" sz="3600" b="1">
                <a:solidFill>
                  <a:srgbClr val="0000FF"/>
                </a:solidFill>
              </a:rPr>
              <a:t>find </a:t>
            </a:r>
            <a:r>
              <a:rPr lang="zh-CN" altLang="en-US" sz="3600" b="1">
                <a:solidFill>
                  <a:srgbClr val="0000FF"/>
                </a:solidFill>
              </a:rPr>
              <a:t>意为“找到；发现”，强调动作的结果。</a:t>
            </a:r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36513" y="4292600"/>
            <a:ext cx="9253537" cy="206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7112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tabLst>
                <a:tab pos="7112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tabLst>
                <a:tab pos="7112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tabLst>
                <a:tab pos="7112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tabLst>
                <a:tab pos="7112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tabLst>
                <a:tab pos="7112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tabLst>
                <a:tab pos="7112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tabLst>
                <a:tab pos="7112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tabLst>
                <a:tab pos="7112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/>
              <a:t>e.g. Mr. Li </a:t>
            </a:r>
            <a:r>
              <a:rPr lang="en-US" sz="3600" b="1">
                <a:solidFill>
                  <a:srgbClr val="FF0000"/>
                </a:solidFill>
              </a:rPr>
              <a:t>found</a:t>
            </a:r>
            <a:r>
              <a:rPr lang="en-US" sz="3600" b="1">
                <a:solidFill>
                  <a:srgbClr val="C00000"/>
                </a:solidFill>
              </a:rPr>
              <a:t> </a:t>
            </a:r>
            <a:r>
              <a:rPr lang="en-US" sz="3600" b="1"/>
              <a:t>his lost keys in the </a:t>
            </a:r>
            <a:r>
              <a:rPr lang="zh-CN" altLang="en-US" sz="3600" b="1"/>
              <a:t>  </a:t>
            </a:r>
          </a:p>
          <a:p>
            <a:pPr>
              <a:lnSpc>
                <a:spcPct val="120000"/>
              </a:lnSpc>
            </a:pPr>
            <a:r>
              <a:rPr lang="zh-CN" altLang="en-US" sz="3600" b="1"/>
              <a:t>       </a:t>
            </a:r>
            <a:r>
              <a:rPr lang="en-US" sz="3600" b="1"/>
              <a:t>library. </a:t>
            </a:r>
          </a:p>
          <a:p>
            <a:pPr>
              <a:lnSpc>
                <a:spcPct val="120000"/>
              </a:lnSpc>
            </a:pPr>
            <a:r>
              <a:rPr lang="en-US" sz="3600" b="1"/>
              <a:t> 	</a:t>
            </a:r>
            <a:r>
              <a:rPr lang="zh-CN" altLang="en-US" sz="3600" b="1"/>
              <a:t>李老师在图书馆里找到了他丢失的钥匙。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7" grpId="0" autoUpdateAnimBg="0"/>
      <p:bldP spid="11268" grpId="0" autoUpdateAnimBg="0"/>
      <p:bldP spid="11269" grpId="0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983</Words>
  <Characters>0</Characters>
  <Application>Microsoft Office PowerPoint</Application>
  <DocSecurity>0</DocSecurity>
  <PresentationFormat>全屏显示(4:3)</PresentationFormat>
  <Lines>0</Lines>
  <Paragraphs>138</Paragraphs>
  <Slides>17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80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98" baseType="lpstr">
      <vt:lpstr>Arial</vt:lpstr>
      <vt:lpstr>宋体</vt:lpstr>
      <vt:lpstr>Wingdings</vt:lpstr>
      <vt:lpstr>Calibri</vt:lpstr>
      <vt:lpstr>Comic Sans MS</vt:lpstr>
      <vt:lpstr>Arial Black</vt:lpstr>
      <vt:lpstr>黑体</vt:lpstr>
      <vt:lpstr>Kingsoft Phonetic Plain</vt:lpstr>
      <vt:lpstr>Times New Roman</vt:lpstr>
      <vt:lpstr>Segoe Print</vt:lpstr>
      <vt:lpstr>akaDylan Open</vt:lpstr>
      <vt:lpstr>Batang</vt:lpstr>
      <vt:lpstr>楷体_GB2312</vt:lpstr>
      <vt:lpstr>微软雅黑</vt:lpstr>
      <vt:lpstr>Antique Olive</vt:lpstr>
      <vt:lpstr>Algerian</vt:lpstr>
      <vt:lpstr>Arial Narrow</vt:lpstr>
      <vt:lpstr>幼圆</vt:lpstr>
      <vt:lpstr>方正舒体</vt:lpstr>
      <vt:lpstr>Courier New</vt:lpstr>
      <vt:lpstr>Arial Unicode MS</vt:lpstr>
      <vt:lpstr>Wingdings 2</vt:lpstr>
      <vt:lpstr>Franklin Gothic Medium</vt:lpstr>
      <vt:lpstr>Franklin Gothic Book</vt:lpstr>
      <vt:lpstr>华文楷体</vt:lpstr>
      <vt:lpstr>Tahoma</vt:lpstr>
      <vt:lpstr>华文仿宋</vt:lpstr>
      <vt:lpstr>Gungsuh</vt:lpstr>
      <vt:lpstr>Monotype Corsiva</vt:lpstr>
      <vt:lpstr>华文细黑</vt:lpstr>
      <vt:lpstr>MS UI Gothic</vt:lpstr>
      <vt:lpstr>方正超粗黑简体</vt:lpstr>
      <vt:lpstr>Haettenschweiler</vt:lpstr>
      <vt:lpstr>Mistral</vt:lpstr>
      <vt:lpstr>MS PGothic</vt:lpstr>
      <vt:lpstr>Rockwell</vt:lpstr>
      <vt:lpstr>方正粗宋简体</vt:lpstr>
      <vt:lpstr>Verdana</vt:lpstr>
      <vt:lpstr>方正静蕾简体</vt:lpstr>
      <vt:lpstr>Latha</vt:lpstr>
      <vt:lpstr>Gulim</vt:lpstr>
      <vt:lpstr>DotumChe</vt:lpstr>
      <vt:lpstr>HY견고딕</vt:lpstr>
      <vt:lpstr>Lucida Sans Unicode</vt:lpstr>
      <vt:lpstr>Malgun Gothic</vt:lpstr>
      <vt:lpstr>HY헤드라인M</vt:lpstr>
      <vt:lpstr>PMingLiU</vt:lpstr>
      <vt:lpstr>华文新魏</vt:lpstr>
      <vt:lpstr>华文行楷</vt:lpstr>
      <vt:lpstr>隶书</vt:lpstr>
      <vt:lpstr>Helvetica</vt:lpstr>
      <vt:lpstr>Wingdings 3</vt:lpstr>
      <vt:lpstr>Aharoni</vt:lpstr>
      <vt:lpstr>Impact</vt:lpstr>
      <vt:lpstr>Adobe Myungjo Std M</vt:lpstr>
      <vt:lpstr>文鼎CS中黑</vt:lpstr>
      <vt:lpstr>新宋体</vt:lpstr>
      <vt:lpstr>Papyrus</vt:lpstr>
      <vt:lpstr>Trebuchet MS</vt:lpstr>
      <vt:lpstr>Bodoni MT Black</vt:lpstr>
      <vt:lpstr>MS Mincho</vt:lpstr>
      <vt:lpstr>方正姚体</vt:lpstr>
      <vt:lpstr>Jokerman</vt:lpstr>
      <vt:lpstr>Snap ITC</vt:lpstr>
      <vt:lpstr>Cooper Black</vt:lpstr>
      <vt:lpstr>华文彩云</vt:lpstr>
      <vt:lpstr>A.C.M.E. Explosive</vt:lpstr>
      <vt:lpstr>华文琥珀</vt:lpstr>
      <vt:lpstr>Forte</vt:lpstr>
      <vt:lpstr>GungsuhChe</vt:lpstr>
      <vt:lpstr>MS Gothic</vt:lpstr>
      <vt:lpstr>Garamond</vt:lpstr>
      <vt:lpstr>Brush Script MT</vt:lpstr>
      <vt:lpstr>DFPhonetic</vt:lpstr>
      <vt:lpstr>Sylfaen</vt:lpstr>
      <vt:lpstr>文鼎中行书简</vt:lpstr>
      <vt:lpstr>楷体</vt:lpstr>
      <vt:lpstr>Bookman Old Style</vt:lpstr>
      <vt:lpstr>Century Gothic</vt:lpstr>
      <vt:lpstr>Gill Sans Ultra Bold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2013新人教版八年级上册Unit 5</dc:title>
  <dc:subject/>
  <dc:creator>屈雅茹</dc:creator>
  <cp:keywords/>
  <dc:description/>
  <cp:lastModifiedBy>user</cp:lastModifiedBy>
  <cp:revision>45</cp:revision>
  <dcterms:created xsi:type="dcterms:W3CDTF">2012-06-06T01:30:27Z</dcterms:created>
  <dcterms:modified xsi:type="dcterms:W3CDTF">2015-08-12T06:38:23Z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2052-9.1.0.4369</vt:lpwstr>
  </property>
</Properties>
</file>